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3.jpeg" ContentType="image/jpeg"/>
  <Override PartName="/ppt/media/image7.png" ContentType="image/png"/>
  <Override PartName="/ppt/media/image6.jpeg" ContentType="image/jpeg"/>
  <Override PartName="/ppt/media/image4.png" ContentType="image/png"/>
  <Override PartName="/ppt/media/image5.png" ContentType="image/png"/>
  <Override PartName="/ppt/media/image2.gif" ContentType="image/gif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2" name="CustomShape 3"/>
          <p:cNvSpPr/>
          <p:nvPr/>
        </p:nvSpPr>
        <p:spPr>
          <a:xfrm rot="21435600">
            <a:off x="-18720" y="201960"/>
            <a:ext cx="9162720" cy="6487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 rot="21435600">
            <a:off x="-14040" y="275400"/>
            <a:ext cx="9175320" cy="5299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anchor="b" bIns="0" lIns="0" rIns="18360" tIns="0"/>
          <a:p>
            <a:pPr algn="r">
              <a:lnSpc>
                <a:spcPct val="100000"/>
              </a:lnSpc>
            </a:pPr>
            <a:r>
              <a:rPr b="1" lang="es-AR" sz="5600">
                <a:solidFill>
                  <a:srgbClr val="50e0ea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b" bIns="0" lIns="0" rIns="0" tIns="0"/>
          <a:p>
            <a:pPr>
              <a:lnSpc>
                <a:spcPct val="100000"/>
              </a:lnSpc>
            </a:pPr>
            <a:r>
              <a:rPr lang="es-CO" sz="1200">
                <a:solidFill>
                  <a:srgbClr val="d1eaed"/>
                </a:solidFill>
                <a:latin typeface="Constantia"/>
              </a:rPr>
              <a:t>2/10/13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anchor="b" bIns="0" lIns="0" rIns="0" tIns="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100000"/>
              </a:lnSpc>
            </a:pPr>
            <a:fld id="{8DB365E6-301A-4333-A43E-D1B30D2C4EC6}" type="slidenum">
              <a:rPr lang="es-CO" sz="1200">
                <a:solidFill>
                  <a:srgbClr val="d1eaed"/>
                </a:solidFill>
                <a:latin typeface="Constantia"/>
              </a:rPr>
              <a:t>&lt;número&gt;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s-AR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AR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AR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AR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AR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AR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AR"/>
              <a:t>Séptimo nivel del esquema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42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43" name="CustomShape 3"/>
          <p:cNvSpPr/>
          <p:nvPr/>
        </p:nvSpPr>
        <p:spPr>
          <a:xfrm rot="21435600">
            <a:off x="-18720" y="201960"/>
            <a:ext cx="9162720" cy="6487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ln w="10800">
            <a:solidFill>
              <a:srgbClr val="008abf"/>
            </a:solidFill>
            <a:round/>
          </a:ln>
        </p:spPr>
      </p:sp>
      <p:sp>
        <p:nvSpPr>
          <p:cNvPr id="44" name="CustomShape 4"/>
          <p:cNvSpPr/>
          <p:nvPr/>
        </p:nvSpPr>
        <p:spPr>
          <a:xfrm rot="21435600">
            <a:off x="-14040" y="275400"/>
            <a:ext cx="9175320" cy="5299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ln w="9360">
            <a:solidFill>
              <a:srgbClr val="009dd9"/>
            </a:solidFill>
            <a:round/>
          </a:ln>
        </p:spPr>
      </p:sp>
      <p:sp>
        <p:nvSpPr>
          <p:cNvPr id="45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5000">
                <a:solidFill>
                  <a:srgbClr val="04617b"/>
                </a:solidFill>
                <a:latin typeface="Calibri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es-AR" sz="2600">
                <a:solidFill>
                  <a:srgbClr val="000000"/>
                </a:solidFill>
                <a:latin typeface="Constantia"/>
              </a:rPr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AR" sz="2600">
                <a:solidFill>
                  <a:srgbClr val="000000"/>
                </a:solidFill>
                <a:latin typeface="Constantia"/>
              </a:rPr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AR" sz="2600">
                <a:solidFill>
                  <a:srgbClr val="000000"/>
                </a:solidFill>
                <a:latin typeface="Constantia"/>
              </a:rPr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AR" sz="2600">
                <a:solidFill>
                  <a:srgbClr val="000000"/>
                </a:solidFill>
                <a:latin typeface="Constantia"/>
              </a:rPr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AR" sz="2600">
                <a:solidFill>
                  <a:srgbClr val="000000"/>
                </a:solidFill>
                <a:latin typeface="Constantia"/>
              </a:rPr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AR" sz="2600">
                <a:solidFill>
                  <a:srgbClr val="000000"/>
                </a:solidFill>
                <a:latin typeface="Constantia"/>
              </a:rPr>
              <a:t>Sexto nivel del esquema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600">
                <a:solidFill>
                  <a:srgbClr val="000000"/>
                </a:solidFill>
                <a:latin typeface="Constantia"/>
              </a:rPr>
              <a:t>Séptimo nivel del esquemaHaga clic para modificar el estilo de texto del patrón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AR" sz="2400">
                <a:solidFill>
                  <a:srgbClr val="000000"/>
                </a:solidFill>
                <a:latin typeface="Constantia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s-AR" sz="2100">
                <a:solidFill>
                  <a:srgbClr val="000000"/>
                </a:solidFill>
                <a:latin typeface="Constantia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Quinto nivel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b" bIns="0" lIns="0" rIns="0" tIns="0"/>
          <a:p>
            <a:pPr>
              <a:lnSpc>
                <a:spcPct val="100000"/>
              </a:lnSpc>
            </a:pPr>
            <a:r>
              <a:rPr lang="es-CO" sz="1200">
                <a:solidFill>
                  <a:srgbClr val="035c75"/>
                </a:solidFill>
                <a:latin typeface="Constantia"/>
              </a:rPr>
              <a:t>2/10/13</a:t>
            </a:r>
            <a:endParaRPr/>
          </a:p>
        </p:txBody>
      </p:sp>
      <p:sp>
        <p:nvSpPr>
          <p:cNvPr id="48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anchor="b" bIns="0" lIns="0" rIns="0" tIns="0"/>
          <a:p>
            <a:endParaRPr/>
          </a:p>
        </p:txBody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100000"/>
              </a:lnSpc>
            </a:pPr>
            <a:fld id="{D6BE9E3A-5E20-49AC-A794-5B795CF055B3}" type="slidenum">
              <a:rPr lang="es-CO" sz="1200">
                <a:solidFill>
                  <a:srgbClr val="035c75"/>
                </a:solidFill>
                <a:latin typeface="Constantia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571320"/>
            <a:ext cx="7772040" cy="2999880"/>
          </a:xfrm>
          <a:prstGeom prst="rect">
            <a:avLst/>
          </a:prstGeom>
        </p:spPr>
        <p:txBody>
          <a:bodyPr anchor="b" bIns="0" lIns="0" rIns="18360" tIns="0"/>
          <a:p>
            <a:pPr algn="r">
              <a:lnSpc>
                <a:spcPct val="100000"/>
              </a:lnSpc>
            </a:pPr>
            <a:r>
              <a:rPr b="1" lang="es-AR" sz="5600">
                <a:solidFill>
                  <a:srgbClr val="50e0ea"/>
                </a:solidFill>
                <a:latin typeface="Calibri"/>
              </a:rPr>
              <a:t>INFORMATICA Y MEDIOS AUDIOVSUALES</a:t>
            </a:r>
            <a:r>
              <a:rPr b="1" lang="es-AR" sz="5600">
                <a:solidFill>
                  <a:srgbClr val="50e0ea"/>
                </a:solidFill>
                <a:latin typeface="Calibri"/>
              </a:rPr>
              <a:t>
</a:t>
            </a:r>
            <a:r>
              <a:rPr b="1" lang="es-AR" sz="5600">
                <a:solidFill>
                  <a:srgbClr val="50e0ea"/>
                </a:solidFill>
                <a:latin typeface="Calibri"/>
              </a:rPr>
              <a:t>MAPAS CONCEPTUALES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533520" y="3228480"/>
            <a:ext cx="7854480" cy="1752120"/>
          </a:xfrm>
          <a:prstGeom prst="rect">
            <a:avLst/>
          </a:prstGeom>
        </p:spPr>
        <p:txBody>
          <a:bodyPr bIns="45000" lIns="0" rIns="18360" tIns="45000"/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s-CO" sz="2600">
                <a:solidFill>
                  <a:srgbClr val="ffffff"/>
                </a:solidFill>
                <a:latin typeface="Constantia"/>
              </a:rPr>
              <a:t>DIEGO ARMANDO </a:t>
            </a:r>
            <a:endParaRPr/>
          </a:p>
          <a:p>
            <a:pPr algn="r">
              <a:lnSpc>
                <a:spcPct val="100000"/>
              </a:lnSpc>
            </a:pPr>
            <a:r>
              <a:rPr lang="es-CO" sz="2600">
                <a:solidFill>
                  <a:srgbClr val="ffffff"/>
                </a:solidFill>
                <a:latin typeface="Constantia"/>
              </a:rPr>
              <a:t>GOMEZ CASTAÑEDA </a:t>
            </a:r>
            <a:endParaRPr/>
          </a:p>
        </p:txBody>
      </p:sp>
    </p:spTree>
  </p:cSld>
  <p:transition>
    <p:dissolv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1000080"/>
            <a:ext cx="8229240" cy="84672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3600">
                <a:solidFill>
                  <a:srgbClr val="04617b"/>
                </a:solidFill>
                <a:latin typeface="Calibri"/>
              </a:rPr>
              <a:t>ELEMENTOS CON LOS QUE SE CONSTRUYE UN MAPA CONCEPTUAL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2857320"/>
            <a:ext cx="8229240" cy="3466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Ideas o conceptos</a:t>
            </a:r>
            <a:endParaRPr/>
          </a:p>
          <a:p>
            <a:pPr>
              <a:lnSpc>
                <a:spcPct val="100000"/>
              </a:lnSpc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Cada una de ellas se presenta escribiéndola encerrada en un óvalo, rectángulo u otra figura geométrica.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 </a:t>
            </a:r>
            <a:r>
              <a:rPr lang="es-AR" sz="2000">
                <a:solidFill>
                  <a:srgbClr val="000000"/>
                </a:solidFill>
                <a:latin typeface="Constantia"/>
              </a:rPr>
              <a:t>Conectores</a:t>
            </a:r>
            <a:endParaRPr/>
          </a:p>
          <a:p>
            <a:pPr>
              <a:lnSpc>
                <a:spcPct val="100000"/>
              </a:lnSpc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La conexión o relación entre dos ideas se representa por medio de una línea inclinada, vertical u horizontal llamada conector o línea ramal que une ambas ideas.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>
    <p:dissolv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704160"/>
            <a:ext cx="8229240" cy="101016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2800">
                <a:solidFill>
                  <a:srgbClr val="04617b"/>
                </a:solidFill>
                <a:latin typeface="Calibri"/>
              </a:rPr>
              <a:t>¿Que es un mapa conceptual y que importancia nos proporciona?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Es una técnica usada para la representación grafica  del conocimiento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 </a:t>
            </a:r>
            <a:r>
              <a:rPr lang="es-AR" sz="2000">
                <a:solidFill>
                  <a:srgbClr val="000000"/>
                </a:solidFill>
                <a:latin typeface="Constantia"/>
              </a:rPr>
              <a:t>Es la forma en que los niños adquieren sus primeros conceptos y lenguaje , o por aprendizaje  receptivo, que es la forma en que aprenden los niños en la escuela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Cuando se realiza un mapa conceptual, se obliga al estudiante a relacionarse, a jugar con los conceptos, a que se empape con el contenido. No es una simple memorización; se debe prestar atención a la relación entre los conceptos. Es un proceso activo.</a:t>
            </a:r>
            <a:endParaRPr/>
          </a:p>
        </p:txBody>
      </p:sp>
    </p:spTree>
  </p:cSld>
  <p:transition>
    <p:dissolve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3200">
                <a:solidFill>
                  <a:srgbClr val="04617b"/>
                </a:solidFill>
                <a:latin typeface="Calibri"/>
              </a:rPr>
              <a:t>Tipos de mapas conceptuales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400">
                <a:solidFill>
                  <a:srgbClr val="000000"/>
                </a:solidFill>
                <a:latin typeface="Constantia"/>
              </a:rPr>
              <a:t>Mapa jerárquico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400">
                <a:solidFill>
                  <a:srgbClr val="000000"/>
                </a:solidFill>
                <a:latin typeface="Constantia"/>
              </a:rPr>
              <a:t>Mapa de araña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400">
                <a:solidFill>
                  <a:srgbClr val="000000"/>
                </a:solidFill>
                <a:latin typeface="Constantia"/>
              </a:rPr>
              <a:t>Mapa de organigrama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400">
                <a:solidFill>
                  <a:srgbClr val="000000"/>
                </a:solidFill>
                <a:latin typeface="Constantia"/>
              </a:rPr>
              <a:t>Mapa sistémico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400">
                <a:solidFill>
                  <a:srgbClr val="000000"/>
                </a:solidFill>
                <a:latin typeface="Constantia"/>
              </a:rPr>
              <a:t>Mapa  multidimensional 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400">
                <a:solidFill>
                  <a:srgbClr val="000000"/>
                </a:solidFill>
                <a:latin typeface="Constantia"/>
              </a:rPr>
              <a:t>Mapa paisaje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>
    <p:dissolve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704160"/>
            <a:ext cx="8229240" cy="93852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4000">
                <a:solidFill>
                  <a:srgbClr val="04617b"/>
                </a:solidFill>
                <a:latin typeface="Calibri"/>
              </a:rPr>
              <a:t>Mapa jerárquico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Recibe esta denominación debido a que está organizado a partir de un concepto clave ubicado en la parte superior del mapa, y desde el cual van descendiendo el resto de los elementos que lo componen</a:t>
            </a:r>
            <a:r>
              <a:rPr lang="es-AR" sz="2400">
                <a:solidFill>
                  <a:srgbClr val="000000"/>
                </a:solidFill>
                <a:latin typeface="Constantia"/>
              </a:rPr>
              <a:t>.</a:t>
            </a:r>
            <a:r>
              <a:rPr lang="es-AR" sz="2600">
                <a:solidFill>
                  <a:srgbClr val="000000"/>
                </a:solidFill>
                <a:latin typeface="Constantia"/>
              </a:rPr>
              <a:t>
</a:t>
            </a:r>
            <a:r>
              <a:rPr lang="es-AR" sz="2600">
                <a:solidFill>
                  <a:srgbClr val="000000"/>
                </a:solidFill>
                <a:latin typeface="Constantia"/>
              </a:rPr>
              <a:t>
</a:t>
            </a:r>
            <a:endParaRPr/>
          </a:p>
        </p:txBody>
      </p:sp>
      <p:pic>
        <p:nvPicPr>
          <p:cNvPr descr="" id="90" name="3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142920" y="3714840"/>
            <a:ext cx="9000720" cy="2928600"/>
          </a:xfrm>
          <a:prstGeom prst="rect">
            <a:avLst/>
          </a:prstGeom>
        </p:spPr>
      </p:pic>
    </p:spTree>
  </p:cSld>
  <p:transition>
    <p:dissolve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704160"/>
            <a:ext cx="8229240" cy="101016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4000">
                <a:solidFill>
                  <a:srgbClr val="04617b"/>
                </a:solidFill>
                <a:latin typeface="Calibri"/>
              </a:rPr>
              <a:t>MAPA DE ARAÑA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1785960"/>
            <a:ext cx="8229240" cy="3785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Como su nombre lo indica, este tipo de mapa conceptual se caracteriza por presentar la palabra o temática principal en el centro, y a partir de ésta, los temas de inferior jerarquía se colocan alrededor</a:t>
            </a:r>
            <a:r>
              <a:rPr lang="es-AR" sz="2400">
                <a:solidFill>
                  <a:srgbClr val="000000"/>
                </a:solidFill>
                <a:latin typeface="Constantia"/>
              </a:rPr>
              <a:t>
</a:t>
            </a:r>
            <a:r>
              <a:rPr lang="es-AR" sz="2600">
                <a:solidFill>
                  <a:srgbClr val="000000"/>
                </a:solidFill>
                <a:latin typeface="Constantia"/>
              </a:rPr>
              <a:t>
</a:t>
            </a:r>
            <a:endParaRPr/>
          </a:p>
        </p:txBody>
      </p:sp>
      <p:pic>
        <p:nvPicPr>
          <p:cNvPr descr="" id="93" name="3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1428840" y="3286080"/>
            <a:ext cx="6714720" cy="3357360"/>
          </a:xfrm>
          <a:prstGeom prst="rect">
            <a:avLst/>
          </a:prstGeom>
        </p:spPr>
      </p:pic>
    </p:spTree>
  </p:cSld>
  <p:transition>
    <p:dissolve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704160"/>
            <a:ext cx="8229240" cy="8672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4000">
                <a:solidFill>
                  <a:srgbClr val="04617b"/>
                </a:solidFill>
                <a:latin typeface="Calibri"/>
              </a:rPr>
              <a:t>Mapa organigrama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785960"/>
            <a:ext cx="8229240" cy="45381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Es aquel en el cual la información se presenta de forma lineal, demostrando la dirección correcta para su lectura.</a:t>
            </a:r>
            <a:r>
              <a:rPr lang="es-AR" sz="2600">
                <a:solidFill>
                  <a:srgbClr val="000000"/>
                </a:solidFill>
                <a:latin typeface="Constantia"/>
              </a:rPr>
              <a:t>
</a:t>
            </a:r>
            <a:r>
              <a:rPr lang="es-AR" sz="2600">
                <a:solidFill>
                  <a:srgbClr val="000000"/>
                </a:solidFill>
                <a:latin typeface="Constantia"/>
              </a:rPr>
              <a:t>
</a:t>
            </a:r>
            <a:endParaRPr/>
          </a:p>
        </p:txBody>
      </p:sp>
      <p:pic>
        <p:nvPicPr>
          <p:cNvPr descr="" id="96" name="3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642960" y="3143160"/>
            <a:ext cx="7143480" cy="3071520"/>
          </a:xfrm>
          <a:prstGeom prst="rect">
            <a:avLst/>
          </a:prstGeom>
        </p:spPr>
      </p:pic>
    </p:spTree>
  </p:cSld>
  <p:transition>
    <p:dissolv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704160"/>
            <a:ext cx="8229240" cy="93852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4000">
                <a:solidFill>
                  <a:srgbClr val="04617b"/>
                </a:solidFill>
                <a:latin typeface="Calibri"/>
              </a:rPr>
              <a:t>Mapa sistémico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Tiene características similares al anterior, pero con la diferencia de que éste contiene entradas y salidas.</a:t>
            </a:r>
            <a:r>
              <a:rPr lang="es-AR" sz="2400">
                <a:solidFill>
                  <a:srgbClr val="000000"/>
                </a:solidFill>
                <a:latin typeface="Constantia"/>
              </a:rPr>
              <a:t>
</a:t>
            </a:r>
            <a:r>
              <a:rPr lang="es-AR" sz="2400">
                <a:solidFill>
                  <a:srgbClr val="000000"/>
                </a:solidFill>
                <a:latin typeface="Constantia"/>
              </a:rPr>
              <a:t>
</a:t>
            </a:r>
            <a:endParaRPr/>
          </a:p>
        </p:txBody>
      </p:sp>
      <p:pic>
        <p:nvPicPr>
          <p:cNvPr descr="" id="99" name="4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1071360" y="2643120"/>
            <a:ext cx="6786360" cy="4000320"/>
          </a:xfrm>
          <a:prstGeom prst="rect">
            <a:avLst/>
          </a:prstGeom>
        </p:spPr>
      </p:pic>
    </p:spTree>
  </p:cSld>
  <p:transition>
    <p:dissolve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704160"/>
            <a:ext cx="8229240" cy="79560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4000">
                <a:solidFill>
                  <a:srgbClr val="04617b"/>
                </a:solidFill>
                <a:latin typeface="Calibri"/>
              </a:rPr>
              <a:t>Mapa multidimensional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Tiene la particularidad de constituirse a partir de una figura bidimensional o tridimensional, a partir de un organigrama.</a:t>
            </a:r>
            <a:r>
              <a:rPr lang="es-AR" sz="2400">
                <a:solidFill>
                  <a:srgbClr val="000000"/>
                </a:solidFill>
                <a:latin typeface="Constantia"/>
              </a:rPr>
              <a:t>
</a:t>
            </a:r>
            <a:r>
              <a:rPr lang="es-AR" sz="2400">
                <a:solidFill>
                  <a:srgbClr val="000000"/>
                </a:solidFill>
                <a:latin typeface="Constantia"/>
              </a:rPr>
              <a:t>
</a:t>
            </a:r>
            <a:endParaRPr/>
          </a:p>
        </p:txBody>
      </p:sp>
      <p:pic>
        <p:nvPicPr>
          <p:cNvPr descr="" id="102" name="3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1428840" y="3357720"/>
            <a:ext cx="6357600" cy="307152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704160"/>
            <a:ext cx="8229240" cy="79560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s-AR" sz="4000">
                <a:solidFill>
                  <a:srgbClr val="04617b"/>
                </a:solidFill>
                <a:latin typeface="Calibri"/>
              </a:rPr>
              <a:t>MAPA PAISAJE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s-AR" sz="2000">
                <a:solidFill>
                  <a:srgbClr val="000000"/>
                </a:solidFill>
                <a:latin typeface="Constantia"/>
              </a:rPr>
              <a:t>Esta clasificación se basa en la confección de un mapa a modo de paisaje, tomando como punto inicial un espacio real o ficticio. De esta manera, la información será organizada de acuerdo a la imagen que se quiere formar</a:t>
            </a:r>
            <a:r>
              <a:rPr lang="es-AR" sz="2400">
                <a:solidFill>
                  <a:srgbClr val="000000"/>
                </a:solidFill>
                <a:latin typeface="Constantia"/>
              </a:rPr>
              <a:t>.</a:t>
            </a:r>
            <a:r>
              <a:rPr lang="es-AR" sz="2600">
                <a:solidFill>
                  <a:srgbClr val="000000"/>
                </a:solidFill>
                <a:latin typeface="Constantia"/>
              </a:rPr>
              <a:t>
</a:t>
            </a:r>
            <a:r>
              <a:rPr lang="es-AR" sz="2600">
                <a:solidFill>
                  <a:srgbClr val="000000"/>
                </a:solidFill>
                <a:latin typeface="Constantia"/>
              </a:rPr>
              <a:t>
</a:t>
            </a:r>
            <a:endParaRPr/>
          </a:p>
        </p:txBody>
      </p:sp>
      <p:pic>
        <p:nvPicPr>
          <p:cNvPr descr="" id="105" name="3 Imagen"/>
          <p:cNvPicPr/>
          <p:nvPr/>
        </p:nvPicPr>
        <p:blipFill>
          <a:blip r:embed="rId1"/>
          <a:stretch>
            <a:fillRect/>
          </a:stretch>
        </p:blipFill>
        <p:spPr>
          <a:xfrm>
            <a:off x="1071360" y="3714840"/>
            <a:ext cx="6357600" cy="2857320"/>
          </a:xfrm>
          <a:prstGeom prst="rect">
            <a:avLst/>
          </a:prstGeom>
        </p:spPr>
      </p:pic>
    </p:spTree>
  </p:cSld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