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70" r:id="rId8"/>
    <p:sldId id="271" r:id="rId9"/>
    <p:sldId id="272" r:id="rId10"/>
    <p:sldId id="267" r:id="rId11"/>
    <p:sldId id="268" r:id="rId12"/>
    <p:sldId id="269" r:id="rId13"/>
    <p:sldId id="273" r:id="rId14"/>
    <p:sldId id="262" r:id="rId15"/>
    <p:sldId id="263" r:id="rId16"/>
    <p:sldId id="261" r:id="rId17"/>
    <p:sldId id="264" r:id="rId18"/>
    <p:sldId id="265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6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ADB4B72-0712-4DC6-BAC6-98B56C9E360B}" type="datetimeFigureOut">
              <a:rPr lang="es-CO" smtClean="0"/>
              <a:pPr/>
              <a:t>19/05/2013</a:t>
            </a:fld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16FC630-2977-48CF-AD72-97AE60DD74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BIENES MERCANTILES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INTEGRANTES: SERGIO ALEJANDRO DELGADO</a:t>
            </a:r>
          </a:p>
          <a:p>
            <a:r>
              <a:rPr lang="es-CO" dirty="0" smtClean="0"/>
              <a:t>MIGUEL SANTIAGO OCHOA </a:t>
            </a:r>
          </a:p>
          <a:p>
            <a:r>
              <a:rPr lang="es-CO" dirty="0" smtClean="0"/>
              <a:t>SEBASTIAN RODRIGUEZ </a:t>
            </a:r>
            <a:endParaRPr lang="es-CO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TIPOS DE TITULO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De contenido crediticio:</a:t>
            </a:r>
          </a:p>
          <a:p>
            <a:r>
              <a:rPr lang="es-CO" dirty="0" smtClean="0"/>
              <a:t>Letra de cambio</a:t>
            </a:r>
          </a:p>
          <a:p>
            <a:r>
              <a:rPr lang="es-CO" dirty="0" smtClean="0"/>
              <a:t>Cheque </a:t>
            </a:r>
          </a:p>
          <a:p>
            <a:r>
              <a:rPr lang="es-CO" dirty="0" smtClean="0"/>
              <a:t>Factura comercial </a:t>
            </a:r>
          </a:p>
          <a:p>
            <a:r>
              <a:rPr lang="es-CO" dirty="0" smtClean="0"/>
              <a:t>Bonos de prenda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080077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CORPORATIVOS O DE PARTICIPACION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Las acciones y los bonos que emite las sociedades </a:t>
            </a:r>
          </a:p>
          <a:p>
            <a:endParaRPr lang="es-CO" dirty="0"/>
          </a:p>
          <a:p>
            <a:r>
              <a:rPr lang="es-CO" dirty="0" smtClean="0"/>
              <a:t>DE TRADICION O REPRESENTATIVOS DE MERCACIAS</a:t>
            </a:r>
          </a:p>
          <a:p>
            <a:r>
              <a:rPr lang="es-CO" dirty="0" smtClean="0"/>
              <a:t>El certificado de depósito </a:t>
            </a:r>
          </a:p>
          <a:p>
            <a:r>
              <a:rPr lang="es-CO" dirty="0" smtClean="0"/>
              <a:t>Carta de porte </a:t>
            </a:r>
          </a:p>
          <a:p>
            <a:r>
              <a:rPr lang="es-CO" dirty="0" smtClean="0"/>
              <a:t>Conocimiento de embarque  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0476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LETRA DE CAMBIO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La letra de cambio deberá contener </a:t>
            </a:r>
          </a:p>
          <a:p>
            <a:r>
              <a:rPr lang="es-CO" dirty="0" smtClean="0"/>
              <a:t>La orden incondicional de pagar una suma determinada de dinero </a:t>
            </a:r>
          </a:p>
          <a:p>
            <a:r>
              <a:rPr lang="es-CO" dirty="0" smtClean="0"/>
              <a:t>El nombre del girado </a:t>
            </a:r>
          </a:p>
          <a:p>
            <a:r>
              <a:rPr lang="es-CO" dirty="0" smtClean="0"/>
              <a:t>La forma del vencimiento </a:t>
            </a:r>
          </a:p>
          <a:p>
            <a:r>
              <a:rPr lang="es-CO" dirty="0"/>
              <a:t>La indicación de ser pagadera a la orden o al </a:t>
            </a:r>
            <a:r>
              <a:rPr lang="es-CO" dirty="0" smtClean="0"/>
              <a:t>portador</a:t>
            </a:r>
            <a:endParaRPr lang="es-CO" dirty="0"/>
          </a:p>
          <a:p>
            <a:r>
              <a:rPr lang="es-CO" dirty="0" smtClean="0"/>
              <a:t>Formas de vencimiento de la letra de cambio</a:t>
            </a:r>
          </a:p>
          <a:p>
            <a:r>
              <a:rPr lang="es-CO" dirty="0"/>
              <a:t>La letra de cambio puede ser girada: </a:t>
            </a:r>
          </a:p>
          <a:p>
            <a:r>
              <a:rPr lang="es-CO" dirty="0"/>
              <a:t>1) A la </a:t>
            </a:r>
            <a:r>
              <a:rPr lang="es-CO" dirty="0" smtClean="0"/>
              <a:t>vista</a:t>
            </a:r>
            <a:endParaRPr lang="es-CO" dirty="0"/>
          </a:p>
          <a:p>
            <a:r>
              <a:rPr lang="es-CO" dirty="0"/>
              <a:t>2) A un día cierto, sea determinado o </a:t>
            </a:r>
            <a:r>
              <a:rPr lang="es-CO" dirty="0" smtClean="0"/>
              <a:t>no</a:t>
            </a:r>
            <a:endParaRPr lang="es-CO" dirty="0"/>
          </a:p>
          <a:p>
            <a:r>
              <a:rPr lang="es-CO" dirty="0"/>
              <a:t>3) Con vencimientos ciertos </a:t>
            </a:r>
            <a:r>
              <a:rPr lang="es-CO" dirty="0" smtClean="0"/>
              <a:t>sucesivos</a:t>
            </a:r>
            <a:endParaRPr lang="es-CO" dirty="0"/>
          </a:p>
          <a:p>
            <a:r>
              <a:rPr lang="es-CO" dirty="0"/>
              <a:t>4) A un día cierto después de la fecha o de la vista. 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40577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EL PAGARE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El pagare </a:t>
            </a:r>
            <a:r>
              <a:rPr lang="es-CO" dirty="0"/>
              <a:t>debe contener además de los requisitos que establece el Artículo</a:t>
            </a:r>
            <a:r>
              <a:rPr lang="es-CO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621</a:t>
            </a:r>
            <a:r>
              <a:rPr lang="es-CO" dirty="0" smtClean="0"/>
              <a:t>, </a:t>
            </a:r>
            <a:r>
              <a:rPr lang="es-CO" dirty="0"/>
              <a:t>los siguientes: </a:t>
            </a:r>
          </a:p>
          <a:p>
            <a:r>
              <a:rPr lang="es-CO" dirty="0"/>
              <a:t>1) La promesa incondicional de pagar una suma determinante de </a:t>
            </a:r>
            <a:r>
              <a:rPr lang="es-CO" dirty="0" smtClean="0"/>
              <a:t>dinero </a:t>
            </a:r>
            <a:endParaRPr lang="es-CO" dirty="0"/>
          </a:p>
          <a:p>
            <a:r>
              <a:rPr lang="es-CO" dirty="0"/>
              <a:t>2) El nombre de la persona a quien deba hacerse el </a:t>
            </a:r>
            <a:r>
              <a:rPr lang="es-CO" dirty="0" smtClean="0"/>
              <a:t>pago</a:t>
            </a:r>
            <a:endParaRPr lang="es-CO" dirty="0"/>
          </a:p>
          <a:p>
            <a:r>
              <a:rPr lang="es-CO" dirty="0"/>
              <a:t>3) La indicación de ser pagadero a la orden o al </a:t>
            </a:r>
            <a:r>
              <a:rPr lang="es-CO" dirty="0" smtClean="0"/>
              <a:t>portador</a:t>
            </a:r>
            <a:endParaRPr lang="es-CO" dirty="0"/>
          </a:p>
          <a:p>
            <a:r>
              <a:rPr lang="es-CO" dirty="0"/>
              <a:t>4) La forma de vencimiento. 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859547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EL CHEQUE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El cheque solo puede ser expedido en formularios impresos de cheques o chequeras y a cargo de un banco. </a:t>
            </a:r>
            <a:endParaRPr lang="es-CO" dirty="0" smtClean="0"/>
          </a:p>
          <a:p>
            <a:r>
              <a:rPr lang="es-CO" dirty="0" smtClean="0"/>
              <a:t>PROVICIONES DE FONDOS</a:t>
            </a:r>
            <a:endParaRPr lang="es-CO" dirty="0"/>
          </a:p>
          <a:p>
            <a:r>
              <a:rPr lang="es-CO" dirty="0" smtClean="0"/>
              <a:t>El librador debe tener provisión de fondo disponibles en el banco librado y haber recibido de este autorización para librar cheques a sus cargo la autorización se da cuando el banco concede los formulario o chequera al librador.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413377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Principio general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El cheque será siempre pagadero a la vista </a:t>
            </a:r>
          </a:p>
          <a:p>
            <a:r>
              <a:rPr lang="es-CO" dirty="0" smtClean="0"/>
              <a:t>Cualquier anotación en contrario se tendrá por no puesta </a:t>
            </a:r>
          </a:p>
          <a:p>
            <a:r>
              <a:rPr lang="es-CO" dirty="0" smtClean="0"/>
              <a:t>El cheque </a:t>
            </a:r>
            <a:r>
              <a:rPr lang="es-CO" dirty="0" err="1" smtClean="0"/>
              <a:t>posdatado</a:t>
            </a:r>
            <a:r>
              <a:rPr lang="es-CO" dirty="0" smtClean="0"/>
              <a:t> será pagadero a su presentación para que esta se haga efectiva.</a:t>
            </a:r>
          </a:p>
        </p:txBody>
      </p:sp>
    </p:spTree>
    <p:extLst>
      <p:ext uri="{BB962C8B-B14F-4D97-AF65-F5344CB8AC3E}">
        <p14:creationId xmlns="" xmlns:p14="http://schemas.microsoft.com/office/powerpoint/2010/main" val="3616299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	</a:t>
            </a:r>
            <a:r>
              <a:rPr lang="es-CO" dirty="0" smtClean="0"/>
              <a:t>CHEQUES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Tipos de cheques</a:t>
            </a:r>
          </a:p>
          <a:p>
            <a:r>
              <a:rPr lang="es-CO" dirty="0" smtClean="0"/>
              <a:t>1-Cheque cruzado </a:t>
            </a:r>
          </a:p>
          <a:p>
            <a:r>
              <a:rPr lang="es-CO" dirty="0" smtClean="0"/>
              <a:t>2-Cheque para abono en cuenta</a:t>
            </a:r>
          </a:p>
          <a:p>
            <a:r>
              <a:rPr lang="es-CO" dirty="0" smtClean="0"/>
              <a:t>3-Cheque no negociable </a:t>
            </a:r>
          </a:p>
          <a:p>
            <a:r>
              <a:rPr lang="es-CO" dirty="0" smtClean="0"/>
              <a:t>4-Cheque certificado </a:t>
            </a:r>
          </a:p>
          <a:p>
            <a:r>
              <a:rPr lang="es-CO" dirty="0" smtClean="0"/>
              <a:t>5-Cheque con provisión garantizada </a:t>
            </a:r>
          </a:p>
          <a:p>
            <a:r>
              <a:rPr lang="es-CO" dirty="0" smtClean="0"/>
              <a:t>6-Cheque de gerencia o de caja</a:t>
            </a:r>
          </a:p>
          <a:p>
            <a:r>
              <a:rPr lang="es-CO" dirty="0" smtClean="0"/>
              <a:t>7-Cheque de viajero</a:t>
            </a:r>
          </a:p>
          <a:p>
            <a:r>
              <a:rPr lang="es-CO" dirty="0" smtClean="0"/>
              <a:t>8-Cheque de fiscal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584342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BONOS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Los bonos son títulos valores que incorporan una parte alícuota de un crédito colectivo constituido a cargo de una sociedad o entidad sujetas a la inspección y vigilancia del gobierno </a:t>
            </a:r>
          </a:p>
        </p:txBody>
      </p:sp>
    </p:spTree>
    <p:extLst>
      <p:ext uri="{BB962C8B-B14F-4D97-AF65-F5344CB8AC3E}">
        <p14:creationId xmlns="" xmlns:p14="http://schemas.microsoft.com/office/powerpoint/2010/main" val="926285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TIPOS DE BONOS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1600" dirty="0"/>
              <a:t>L</a:t>
            </a:r>
            <a:r>
              <a:rPr lang="es-CO" sz="1600" dirty="0" smtClean="0"/>
              <a:t>os </a:t>
            </a:r>
            <a:r>
              <a:rPr lang="es-CO" sz="1600" dirty="0"/>
              <a:t>títulos de los bonos contendrán: </a:t>
            </a:r>
          </a:p>
          <a:p>
            <a:r>
              <a:rPr lang="es-CO" sz="1600" dirty="0"/>
              <a:t>1) La palabra "bono" y la fecha de su expedición; </a:t>
            </a:r>
          </a:p>
          <a:p>
            <a:r>
              <a:rPr lang="es-CO" sz="1600" dirty="0"/>
              <a:t>2) El nombre de la sociedad o entidad emisora y su domicilio; </a:t>
            </a:r>
          </a:p>
          <a:p>
            <a:r>
              <a:rPr lang="es-CO" sz="1600" dirty="0"/>
              <a:t>3) El capital suscrito, el pagado y la reserva legal de la sociedad; </a:t>
            </a:r>
          </a:p>
          <a:p>
            <a:r>
              <a:rPr lang="es-CO" sz="1600" dirty="0"/>
              <a:t>4) La serie, número, valor nominal y primas, si las hubiere; </a:t>
            </a:r>
          </a:p>
          <a:p>
            <a:r>
              <a:rPr lang="es-CO" sz="1600" dirty="0"/>
              <a:t>5) El tipo de interés; </a:t>
            </a:r>
          </a:p>
          <a:p>
            <a:r>
              <a:rPr lang="es-CO" sz="1600" dirty="0"/>
              <a:t>6) El monto de la emisión, la forma, lugar y plazo para amortizar el capital y los intereses; </a:t>
            </a:r>
          </a:p>
          <a:p>
            <a:r>
              <a:rPr lang="es-CO" sz="1600" dirty="0"/>
              <a:t>7) Las garantías que se otorguen; </a:t>
            </a:r>
          </a:p>
          <a:p>
            <a:r>
              <a:rPr lang="es-CO" sz="1600" dirty="0"/>
              <a:t>8) El número, fecha y notaría de la escritura por medio de la cual se hubieren protocolizado el contrato de emisión, el balance general consolidado y sus anexos y la providencia que hubiere otorgado el permiso, y </a:t>
            </a:r>
          </a:p>
          <a:p>
            <a:r>
              <a:rPr lang="es-CO" sz="1600" dirty="0"/>
              <a:t>9) Las demás indicaciones que en concepto de la Superintendencia fueren indispensables o convenientes. </a:t>
            </a:r>
          </a:p>
          <a:p>
            <a:r>
              <a:rPr lang="es-CO" sz="1600" dirty="0"/>
              <a:t>Los bonos llevarán la firma del representante legal de la sociedad o entidad emisora, o de la persona autorizada para el efecto, ya sea autógrafa o puesta por cualquier otro medio que, a juicio de la Superintendencia, garantice la autenticidad del documento. </a:t>
            </a:r>
          </a:p>
          <a:p>
            <a:endParaRPr lang="es-CO" sz="1600" dirty="0"/>
          </a:p>
          <a:p>
            <a:endParaRPr lang="es-CO" sz="1600" dirty="0"/>
          </a:p>
        </p:txBody>
      </p:sp>
    </p:spTree>
    <p:extLst>
      <p:ext uri="{BB962C8B-B14F-4D97-AF65-F5344CB8AC3E}">
        <p14:creationId xmlns="" xmlns:p14="http://schemas.microsoft.com/office/powerpoint/2010/main" val="176820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CORPORATIVOS O DE PARTICIPACION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Acciones: La acción cambiaria se ejercitará: </a:t>
            </a:r>
          </a:p>
          <a:p>
            <a:r>
              <a:rPr lang="es-CO" dirty="0"/>
              <a:t>1) En caso de falta de aceptación o de aceptación parcial; </a:t>
            </a:r>
          </a:p>
          <a:p>
            <a:r>
              <a:rPr lang="es-CO" dirty="0"/>
              <a:t>2) En caso de falta de pago o de pago parcial, y </a:t>
            </a:r>
          </a:p>
          <a:p>
            <a:r>
              <a:rPr lang="es-CO" dirty="0"/>
              <a:t>3) Cuando el girador o el aceptante sean declarados en </a:t>
            </a:r>
            <a:r>
              <a:rPr lang="es-CO" i="1" dirty="0"/>
              <a:t>quiebra</a:t>
            </a:r>
            <a:r>
              <a:rPr lang="es-CO" dirty="0"/>
              <a:t>, o en estado de liquidación, o se les abra concurso de acreedores, o se hallen en cualquier otra situación semejante.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406176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BIENES MERCANTILES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CO" dirty="0" smtClean="0"/>
              <a:t>Son </a:t>
            </a:r>
            <a:r>
              <a:rPr lang="es-CO" dirty="0"/>
              <a:t>los que conforman un fondo de comercio (establecimiento comercial), pueden ser materiales e inmateriales algunos ejemplos</a:t>
            </a:r>
            <a:r>
              <a:rPr lang="es-CO" dirty="0" smtClean="0"/>
              <a:t>:</a:t>
            </a:r>
          </a:p>
          <a:p>
            <a:pPr>
              <a:buNone/>
            </a:pPr>
            <a:endParaRPr lang="es-CO" dirty="0"/>
          </a:p>
          <a:p>
            <a:r>
              <a:rPr lang="es-CO" dirty="0"/>
              <a:t>1) La enseña o nombre comercial y las marcas de productos y de servicios</a:t>
            </a:r>
          </a:p>
          <a:p>
            <a:r>
              <a:rPr lang="es-CO" dirty="0"/>
              <a:t>2) Los derechos del empresario sobre las invenciones o creaciones industriales o artísticas que se utilicen en las actividades del establecimiento</a:t>
            </a:r>
          </a:p>
          <a:p>
            <a:r>
              <a:rPr lang="es-CO" dirty="0"/>
              <a:t>3) Las mercancías en almacén o en proceso de elaboración, los créditos y los demás valores similares</a:t>
            </a:r>
          </a:p>
          <a:p>
            <a:r>
              <a:rPr lang="es-CO" dirty="0"/>
              <a:t>4) El mobiliario y las instalaciones</a:t>
            </a:r>
          </a:p>
          <a:p>
            <a:r>
              <a:rPr lang="es-CO" dirty="0"/>
              <a:t>5) Los contratos de arrendamiento y, en caso de enajenación, el derecho al arrendamiento de los locales en que funciona si son de propiedad del empresario, y las indemnizaciones que, conforme a la ley, tenga el arrendatario</a:t>
            </a:r>
          </a:p>
          <a:p>
            <a:r>
              <a:rPr lang="es-CO" dirty="0"/>
              <a:t>6) El derecho a impedir la desviación de la clientela y a la protección de la fama comercial</a:t>
            </a:r>
          </a:p>
          <a:p>
            <a:r>
              <a:rPr lang="es-CO" dirty="0"/>
              <a:t>7) Los derechos y obligaciones mercantiles derivados de las actividades propias del establecimiento, siempre que no provengan de contratos celebrados exclusivamente en consideración al titular de dicho establecimiento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DE TRADICION O DE MERCANCIA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/>
              <a:t>Los almacenes generales de depósito podrán expedir, como consecuencia del depósito de mercaderías, certificados de depósito y bonos de prenda. </a:t>
            </a:r>
          </a:p>
          <a:p>
            <a:r>
              <a:rPr lang="es-CO" dirty="0"/>
              <a:t>Los certificados de depósito incorporan los derechos del depositante sobre las mercaderías depositadas y están destinados a servir como instrumento de enajenación, transfiriendo a su adquirente los mencionados derechos. </a:t>
            </a:r>
          </a:p>
          <a:p>
            <a:r>
              <a:rPr lang="es-CO" dirty="0"/>
              <a:t>El bono de prenda incorpora un crédito prendario sobre las mercaderías amparadas por el certificado de depósito y confiere por sí mismo los derechos y privilegios de la prenda.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4169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dirty="0" smtClean="0"/>
              <a:t>CARTA DE PORTE Y CONOCIMIENTO DE EMBARQUE 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ARTÍCULO 767. </a:t>
            </a:r>
            <a:r>
              <a:rPr lang="es-CO" dirty="0" smtClean="0"/>
              <a:t>CARACTERÍSTICAS </a:t>
            </a:r>
            <a:r>
              <a:rPr lang="es-CO" dirty="0"/>
              <a:t>DE LA CARTA DE PORTE Y CONOCIMIENTO DE </a:t>
            </a:r>
            <a:r>
              <a:rPr lang="es-CO" dirty="0" smtClean="0"/>
              <a:t>EMBARQUE. </a:t>
            </a:r>
            <a:r>
              <a:rPr lang="es-CO" dirty="0"/>
              <a:t>La carta de porte y el conocimiento de embarque tendrán el carácter de títulos representativos de las mercancías objeto del </a:t>
            </a:r>
            <a:r>
              <a:rPr lang="es-CO" dirty="0" smtClean="0"/>
              <a:t>transporte</a:t>
            </a:r>
          </a:p>
          <a:p>
            <a:r>
              <a:rPr lang="es-CO" dirty="0" smtClean="0"/>
              <a:t>La carta de porte y el conocimiento de embarque </a:t>
            </a:r>
            <a:r>
              <a:rPr lang="es-CO" dirty="0" err="1" smtClean="0"/>
              <a:t>tendran</a:t>
            </a:r>
            <a:r>
              <a:rPr lang="es-CO" dirty="0"/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2097174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dirty="0"/>
              <a:t>CARTA DE PORTE Y CONOCIMIENTO DE EMBARQUE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/>
              <a:t>1) La mención de ser "carta de porte" o "conocimiento de embarque</a:t>
            </a:r>
            <a:r>
              <a:rPr lang="es-CO" dirty="0" smtClean="0"/>
              <a:t>" </a:t>
            </a:r>
            <a:endParaRPr lang="es-CO" dirty="0"/>
          </a:p>
          <a:p>
            <a:r>
              <a:rPr lang="es-CO" dirty="0"/>
              <a:t>2) El nombre y el domicilio de </a:t>
            </a:r>
            <a:r>
              <a:rPr lang="es-CO" dirty="0" smtClean="0"/>
              <a:t>transportador </a:t>
            </a:r>
            <a:endParaRPr lang="es-CO" dirty="0"/>
          </a:p>
          <a:p>
            <a:r>
              <a:rPr lang="es-CO" dirty="0"/>
              <a:t>3) El nombre y el domicilio del </a:t>
            </a:r>
            <a:r>
              <a:rPr lang="es-CO" dirty="0" smtClean="0"/>
              <a:t>remitente </a:t>
            </a:r>
            <a:endParaRPr lang="es-CO" dirty="0"/>
          </a:p>
          <a:p>
            <a:r>
              <a:rPr lang="es-CO" dirty="0"/>
              <a:t>4) El nombre y el domicilio de la persona a quien o a cuya orden se expide, o la mención de ser al </a:t>
            </a:r>
            <a:r>
              <a:rPr lang="es-CO" dirty="0" smtClean="0"/>
              <a:t>portador</a:t>
            </a:r>
            <a:endParaRPr lang="es-CO" dirty="0"/>
          </a:p>
          <a:p>
            <a:r>
              <a:rPr lang="es-CO" dirty="0"/>
              <a:t>5) El número de orden que corresponda al </a:t>
            </a:r>
            <a:r>
              <a:rPr lang="es-CO" dirty="0" smtClean="0"/>
              <a:t>título </a:t>
            </a:r>
            <a:endParaRPr lang="es-CO" dirty="0"/>
          </a:p>
          <a:p>
            <a:r>
              <a:rPr lang="es-CO" dirty="0"/>
              <a:t>6) La descripción pormenorizada de las mercancías objeto del transporte y la estimación de su </a:t>
            </a:r>
            <a:r>
              <a:rPr lang="es-CO" dirty="0" smtClean="0"/>
              <a:t>valor</a:t>
            </a:r>
            <a:endParaRPr lang="es-CO" dirty="0"/>
          </a:p>
          <a:p>
            <a:r>
              <a:rPr lang="es-CO" dirty="0"/>
              <a:t>7) La indicación de los fletes y demás gastos del transporte, de las tarifas aplicables, y la de haber sido o no pagados los </a:t>
            </a:r>
            <a:r>
              <a:rPr lang="es-CO" dirty="0" smtClean="0"/>
              <a:t>fletes </a:t>
            </a:r>
            <a:endParaRPr lang="es-CO" dirty="0"/>
          </a:p>
          <a:p>
            <a:r>
              <a:rPr lang="es-CO" dirty="0"/>
              <a:t>8) La mención de los lugares de salida y de </a:t>
            </a:r>
            <a:r>
              <a:rPr lang="es-CO" dirty="0" smtClean="0"/>
              <a:t>destino</a:t>
            </a:r>
            <a:endParaRPr lang="es-CO" dirty="0"/>
          </a:p>
          <a:p>
            <a:r>
              <a:rPr lang="es-CO" dirty="0"/>
              <a:t>9) La indicación del medio de </a:t>
            </a:r>
            <a:r>
              <a:rPr lang="es-CO" dirty="0" smtClean="0"/>
              <a:t>transporte</a:t>
            </a:r>
            <a:endParaRPr lang="es-CO" dirty="0"/>
          </a:p>
          <a:p>
            <a:r>
              <a:rPr lang="es-CO" dirty="0"/>
              <a:t>10) Si el transporte fuere por vehículo determinado, los datos necesarios para su identificación.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87350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dirty="0" smtClean="0"/>
              <a:t>DEFINICION DE ESTABLECIMIENTO DE COMERCIO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Según el ARTICULO 515 se entiende </a:t>
            </a:r>
            <a:r>
              <a:rPr lang="es-CO" dirty="0"/>
              <a:t>por establecimiento de comercio un conjunto de bienes organizados por el empresario para realizar los fines de la empresa. 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dirty="0" smtClean="0"/>
              <a:t>ENAJENACION FORZADA EN BLOQUE O UNIDAD ECONOMICA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Según el ARTICULO 517 </a:t>
            </a:r>
            <a:r>
              <a:rPr lang="es-CO" dirty="0"/>
              <a:t>Siempre que haya de procederse a la enajenación forzada de un establecimiento de comercio se preferirá la que se realice en bloque o en su estado de unidad </a:t>
            </a:r>
            <a:r>
              <a:rPr lang="es-CO" dirty="0" smtClean="0"/>
              <a:t>económica</a:t>
            </a:r>
          </a:p>
          <a:p>
            <a:r>
              <a:rPr lang="es-CO" dirty="0"/>
              <a:t>Si no pudiere hacerse en tal forma, se efectuará la enajenación separada de sus distintos elementos.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RENOVACION DE CONTRATO DE ARRENDAMEINTO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El empresario que a titulo de arrendamiento haya ocupado no menos de dos años consecutivos un inmueble con el mismo establecimiento de comercio, tendrá derecho a la renovación de contrato, salvo en los siguientes paso:</a:t>
            </a:r>
          </a:p>
          <a:p>
            <a:r>
              <a:rPr lang="es-CO" dirty="0" smtClean="0"/>
              <a:t> Cuando el arrendatario haya incumplido el contrato </a:t>
            </a:r>
          </a:p>
          <a:p>
            <a:r>
              <a:rPr lang="es-CO" dirty="0" smtClean="0"/>
              <a:t>Cuando el propietario necesite los inmuebles para su propia habitación o para una establecimiento comercial.</a:t>
            </a:r>
          </a:p>
          <a:p>
            <a:r>
              <a:rPr lang="es-CO" dirty="0" smtClean="0"/>
              <a:t>Cuando el inmueble deba ser reconstruido o reparado con obras necesarias que no puedan ejecutarlas sin la entrega o desocupación.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TITULOS-VALORES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Los títulos valores son documentos necesarios para legitimar el ejercicio del derecho literal y autónomo que en ellos se incorporan pueden ser de contenido crediticio, corporativos o de participación y de tradición o representativos de mercancía 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218762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TITULO NOMINATIVO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El titulo valor será nominativo cuando en el o en la norma que rige su creación se exija la inscripción del tenedor en el registro que llevara el creador del titulo solo será reconocido como tenedor legitimo quien figure, a la vez, en el texto del documento y en el registro de este. 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140503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TITULO A LA ORDEN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Los títulos valores expedidos a favor de determinada persona en los cuales se agregue la clausula ´´a la orden´´</a:t>
            </a:r>
            <a:r>
              <a:rPr lang="es-CO" dirty="0"/>
              <a:t> </a:t>
            </a:r>
            <a:r>
              <a:rPr lang="es-CO" dirty="0" smtClean="0"/>
              <a:t>o se exprese que son transferibles por endoso, o se digan que son negociables o se indique su denominación especifica de titulo valor, serán a la orden y se transmitirá por endoso y entrega del titulo.  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14067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TITULO AL PORTADOR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Son títulos al portador que no se pidan a una persona determinada aunque no incluyan la clausula ´´al portador´´ y los que contengan dicha clausula, la simple exhibición del titulo legitimara al portador y su tradición se producirá a una sola entrega. </a:t>
            </a:r>
            <a:endParaRPr lang="es-CO" dirty="0"/>
          </a:p>
          <a:p>
            <a:r>
              <a:rPr lang="es-CO" dirty="0" smtClean="0"/>
              <a:t>Los títulos al portador solo podrán expedirse en los casos expresamente autorizados por la ley.  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8012528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130</TotalTime>
  <Words>1539</Words>
  <Application>Microsoft Office PowerPoint</Application>
  <PresentationFormat>Presentación en pantalla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Fundición</vt:lpstr>
      <vt:lpstr>BIENES MERCANTILES</vt:lpstr>
      <vt:lpstr>BIENES MERCANTILES</vt:lpstr>
      <vt:lpstr>DEFINICION DE ESTABLECIMIENTO DE COMERCIO</vt:lpstr>
      <vt:lpstr>ENAJENACION FORZADA EN BLOQUE O UNIDAD ECONOMICA</vt:lpstr>
      <vt:lpstr>RENOVACION DE CONTRATO DE ARRENDAMEINTO </vt:lpstr>
      <vt:lpstr>TITULOS-VALORES</vt:lpstr>
      <vt:lpstr>TITULO NOMINATIVO</vt:lpstr>
      <vt:lpstr>TITULO A LA ORDEN</vt:lpstr>
      <vt:lpstr>TITULO AL PORTADOR</vt:lpstr>
      <vt:lpstr>TIPOS DE TITULO</vt:lpstr>
      <vt:lpstr>CORPORATIVOS O DE PARTICIPACION</vt:lpstr>
      <vt:lpstr>LETRA DE CAMBIO</vt:lpstr>
      <vt:lpstr>EL PAGARE </vt:lpstr>
      <vt:lpstr>EL CHEQUE</vt:lpstr>
      <vt:lpstr>Principio general</vt:lpstr>
      <vt:lpstr> CHEQUES</vt:lpstr>
      <vt:lpstr>BONOS</vt:lpstr>
      <vt:lpstr>TIPOS DE BONOS </vt:lpstr>
      <vt:lpstr>CORPORATIVOS O DE PARTICIPACION</vt:lpstr>
      <vt:lpstr>DE TRADICION O DE MERCANCIA </vt:lpstr>
      <vt:lpstr>CARTA DE PORTE Y CONOCIMIENTO DE EMBARQUE </vt:lpstr>
      <vt:lpstr>CARTA DE PORTE Y CONOCIMIENTO DE EMBARQUE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BIENES MERCANTILES</dc:title>
  <dc:creator>MARIA MARTINEZ</dc:creator>
  <cp:lastModifiedBy>MARIA MARTINEZ</cp:lastModifiedBy>
  <cp:revision>15</cp:revision>
  <dcterms:created xsi:type="dcterms:W3CDTF">2013-04-20T15:05:09Z</dcterms:created>
  <dcterms:modified xsi:type="dcterms:W3CDTF">2013-05-19T21:49:42Z</dcterms:modified>
</cp:coreProperties>
</file>