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56" r:id="rId2"/>
    <p:sldId id="257" r:id="rId3"/>
    <p:sldId id="260" r:id="rId4"/>
    <p:sldId id="264" r:id="rId5"/>
    <p:sldId id="266" r:id="rId6"/>
    <p:sldId id="267" r:id="rId7"/>
    <p:sldId id="268" r:id="rId8"/>
    <p:sldId id="269" r:id="rId9"/>
    <p:sldId id="258" r:id="rId10"/>
    <p:sldId id="259" r:id="rId11"/>
    <p:sldId id="262" r:id="rId12"/>
    <p:sldId id="263" r:id="rId13"/>
    <p:sldId id="265" r:id="rId14"/>
    <p:sldId id="270" r:id="rId15"/>
    <p:sldId id="271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3CF7F75-05FD-4073-9DB6-0A6D66D38CB7}" type="datetimeFigureOut">
              <a:rPr lang="es-CO" smtClean="0"/>
              <a:pPr/>
              <a:t>08/04/2013</a:t>
            </a:fld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CDFB97D-D48C-4C4D-A017-F3CDFE70938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EL USUFRUCTO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Daniela Tovar Casanova</a:t>
            </a:r>
          </a:p>
          <a:p>
            <a:r>
              <a:rPr lang="es-CO" dirty="0" smtClean="0"/>
              <a:t>María Alejandra Lizcano </a:t>
            </a:r>
          </a:p>
          <a:p>
            <a:r>
              <a:rPr lang="es-CO" dirty="0" smtClean="0"/>
              <a:t>Lina María Mora Guzmán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USUFRUCTO SOBRE INMUEBLES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  Art. 826.- El usufructo que haya de recaer sobre inmuebles por acto entre vivos, no valdrá si no se otorgare por instrumento público inscrito. 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USUFRUCTO SOBRE COSAS CONSUMIBLES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  En el artículo 823 del Código Civil se permite al usufructuario de bienes consumibles restituir a la terminación del usufructo con un bien de igual cantidad y calidad dentro del mismo género. Esta figura se conoce como el cuasiusufructo. Siendo así el cuasi usufructuario el que recibe la cosa como dueño o propietario. 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FUNCIONES DEL USUFRUCTO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CO" dirty="0" smtClean="0"/>
              <a:t>El usufructo es divisible, puesto que puede recaer sobre una parte de la cosa.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Es temporal, puesto que únicamente perdura mientras viva el usufructuario.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El usufructuario se puede enajenar, hipotecar y embargar, puesto que es un derecho real principal.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El usufructuario tiene el derecho de gozar de la cosa, y el papel de nudo propietario se limita a dejar que aquel goce de ella.</a:t>
            </a:r>
          </a:p>
          <a:p>
            <a:pPr marL="514350" indent="-514350">
              <a:buFont typeface="+mj-lt"/>
              <a:buAutoNum type="arabicParenR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MODALIDADES EN EL USUFRUCTO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s-CO" dirty="0" smtClean="0"/>
              <a:t>Usufructo simultáneo (artículo 831) 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Usufructos alternativos y sucesivos.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Usufructos constituidos bajo condición o plazo suspensivo (artículo 827)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Usufructo en sociedades (inciso 2 del artículo 127 del Código de Comercio)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DURACIÓN DEL USUFRUCTO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CO" dirty="0" smtClean="0"/>
              <a:t> Art. 829.- El usufructo podrá constituirse por tiempo determinado o por toda la vida del usufructuario.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Cuando en la constitución del usufructo no se fija tiempo alguna para su duración, se entenderá constituido por toda la vida del usufructuario.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El usufructo, constituido a favor de una corporación o fundación cualquiera no podrá pasar de treinta años. </a:t>
            </a:r>
          </a:p>
          <a:p>
            <a:pPr>
              <a:buNone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EXTINCIÓN DEL USUFRUCTO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CO" dirty="0" smtClean="0"/>
              <a:t>Por la llegada del día o el cumplimiento de la condición (art. 862). 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Por muerte del usufructuario.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Por resolución del derecho del constituyente.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Por consolidación del usufructo con la propiedad. 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Por renuncia del usufructuario.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Por prescripción. 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Por destrucción de la cosa fructuaria (art. 866).</a:t>
            </a:r>
          </a:p>
          <a:p>
            <a:pPr marL="514350" indent="-514350">
              <a:buFont typeface="+mj-lt"/>
              <a:buAutoNum type="alphaLcParenR"/>
            </a:pPr>
            <a:r>
              <a:rPr lang="es-CO" dirty="0" smtClean="0"/>
              <a:t>Caso de una heredad inundada (art. 867).</a:t>
            </a:r>
          </a:p>
          <a:p>
            <a:pPr marL="514350" indent="-514350">
              <a:buNone/>
            </a:pPr>
            <a:r>
              <a:rPr lang="es-CO" sz="2100" dirty="0" smtClean="0">
                <a:solidFill>
                  <a:schemeClr val="accent1"/>
                </a:solidFill>
              </a:rPr>
              <a:t>8)      </a:t>
            </a:r>
            <a:r>
              <a:rPr lang="es-CO" dirty="0" smtClean="0"/>
              <a:t>Por sentencia judicial (art. 868). </a:t>
            </a:r>
            <a:endParaRPr lang="es-CO" sz="21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endParaRPr lang="es-CO" dirty="0" smtClean="0"/>
          </a:p>
          <a:p>
            <a:pPr marL="514350" indent="-514350">
              <a:buFont typeface="+mj-lt"/>
              <a:buAutoNum type="arabicParenR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USUFRUCTO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  Art. 823.- Es un derecho real que consiste en la facultad de gozar de una cosa con cargo de conservar su forma y sustancia, y de restituirla a su dueño, si la cosa no es fungible; o con cargo de volver igual cantidad y calidad del mismo género, o de pagar su valor, si la cosa es fungible.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RELACIÓN CON LA PROPIEDAD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  Art. 824.- El usufructo supone dos derechos coexistentes: el nudo propietario y el usufructuario.</a:t>
            </a:r>
          </a:p>
          <a:p>
            <a:pPr>
              <a:buNone/>
            </a:pPr>
            <a:r>
              <a:rPr lang="es-CO" dirty="0" smtClean="0"/>
              <a:t>   Tiene, por consiguiente, una duración limitada, al cabo de la cual pasa al nudo propietario y se consolida con la propiedad.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¿QUÉ ES EL NUDO PROPIETARIO?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  Es el dueño de la cosa, pero con la importante limitación de que existe un usufructo que pertenece a otra persona. Sin embargo, el usufructo no puede ser indefinido, y siempre tiene un término. Por lo tanto, el nudo propietario recobrará la propiedad plena cuando se extinga el usufructo.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DERECHOS DEL NUDO PROPIETARIO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de disposición (art. 832).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obtener los frutos pendientes al momento de la restitución del bien. 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indemnizaciones.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al tesoro.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solicitar jurisdiccionalmente la terminación del usufructo, a entablar acciones reales, posesorias y la acción personal de </a:t>
            </a:r>
            <a:r>
              <a:rPr lang="es-CO" dirty="0" smtClean="0"/>
              <a:t>restitución (art. 868).</a:t>
            </a:r>
          </a:p>
          <a:p>
            <a:pPr marL="514350" indent="-514350"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OBLIGACIONES DEL NUDO PROPIETARIO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s-CO" dirty="0" smtClean="0"/>
              <a:t>Obligación de atender a las reparaciones mayores.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Obligación a indemnizar al usufructuario por los perjuicios causados.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Obligación de auxiliar al usufructuario en la defensa de la cosa fructuaria.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DERECHOS DEL USUFRUCTUARIO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percibir los frutos que produce la cosa (art. 840).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determinados productos.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al disfrute de bosques y arbolados (art. 842).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obtener productos de minas y canteras en </a:t>
            </a:r>
            <a:r>
              <a:rPr lang="es-CO" dirty="0" smtClean="0"/>
              <a:t>laboreo. </a:t>
            </a:r>
            <a:endParaRPr lang="es-CO" dirty="0" smtClean="0"/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al disfrute de rebaños y ganados (art. 847).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las accesiones naturales.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al tesoro (art. 845). 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utilizar las servidumbres del </a:t>
            </a:r>
            <a:r>
              <a:rPr lang="es-CO" dirty="0" smtClean="0"/>
              <a:t>predio (art. </a:t>
            </a:r>
            <a:r>
              <a:rPr lang="es-CO" smtClean="0"/>
              <a:t>841). </a:t>
            </a:r>
            <a:endParaRPr lang="es-CO" dirty="0" smtClean="0"/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ejercer acciones posesorias.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a dar en arrendamiento o ceder el usufructo (art. 852). 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Derecho de retención (art. 859). </a:t>
            </a:r>
          </a:p>
          <a:p>
            <a:pPr marL="514350" indent="-514350">
              <a:buFont typeface="+mj-lt"/>
              <a:buAutoNum type="arabicParenR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OBLIGACIONES DEL USUFRUCTUARIO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CO" dirty="0" smtClean="0"/>
              <a:t>El inventario (art. 834). </a:t>
            </a:r>
          </a:p>
          <a:p>
            <a:pPr marL="514350" indent="-514350">
              <a:buFont typeface="+mj-lt"/>
              <a:buAutoNum type="arabicParenR"/>
            </a:pPr>
            <a:r>
              <a:rPr lang="es-CO" dirty="0" smtClean="0"/>
              <a:t>Obligación de constituir caución (art. 834). </a:t>
            </a:r>
          </a:p>
          <a:p>
            <a:pPr marL="514350" indent="-514350">
              <a:buFont typeface="+mj-lt"/>
              <a:buAutoNum type="alphaLcPeriod"/>
            </a:pPr>
            <a:r>
              <a:rPr lang="es-CO" dirty="0" smtClean="0"/>
              <a:t>Sanción al usufructuario que no otorga caución (art. 835). </a:t>
            </a:r>
          </a:p>
          <a:p>
            <a:pPr marL="514350" indent="-514350">
              <a:buFont typeface="+mj-lt"/>
              <a:buAutoNum type="alphaLcPeriod"/>
            </a:pPr>
            <a:r>
              <a:rPr lang="es-CO" dirty="0" smtClean="0"/>
              <a:t>Gastos ordinarios de conservación de la cosa (art. 854). </a:t>
            </a:r>
          </a:p>
          <a:p>
            <a:pPr marL="514350" indent="-514350">
              <a:buFont typeface="+mj-lt"/>
              <a:buAutoNum type="alphaLcPeriod"/>
            </a:pPr>
            <a:r>
              <a:rPr lang="es-CO" dirty="0" smtClean="0"/>
              <a:t>Pago de pensiones, cánones y cargas de la cosa (art. 855). </a:t>
            </a:r>
          </a:p>
          <a:p>
            <a:pPr marL="514350" indent="-514350">
              <a:buFont typeface="+mj-lt"/>
              <a:buAutoNum type="alphaLcPeriod"/>
            </a:pPr>
            <a:r>
              <a:rPr lang="es-CO" dirty="0" smtClean="0"/>
              <a:t>Debe respetar los arriendos preexistentes y recibir la cosa en el estado en que se encuentre (art. 851).</a:t>
            </a:r>
          </a:p>
          <a:p>
            <a:pPr marL="514350" indent="-514350">
              <a:buFont typeface="+mj-lt"/>
              <a:buAutoNum type="alphaLcPeriod"/>
            </a:pPr>
            <a:r>
              <a:rPr lang="es-CO" dirty="0" smtClean="0"/>
              <a:t>Debe cuidar la cosa dada en usufructo como un buen padre de familia y usarla sin alterar su forma y sustancia (art. 861). </a:t>
            </a:r>
          </a:p>
          <a:p>
            <a:pPr marL="514350" indent="-514350">
              <a:buFont typeface="+mj-lt"/>
              <a:buAutoNum type="alphaLcPeriod"/>
            </a:pPr>
            <a:r>
              <a:rPr lang="es-CO" dirty="0" smtClean="0"/>
              <a:t>Obligación de restituir la cosa fructuaria una vez finalizada el usufructo (art. 846).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MODOS DE CONSTITUCIÓN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  Art.825.- El derecho de usufructo se puede constituir de varios modos: </a:t>
            </a:r>
          </a:p>
          <a:p>
            <a:pPr marL="514350" indent="-514350">
              <a:buAutoNum type="arabicParenR"/>
            </a:pPr>
            <a:r>
              <a:rPr lang="es-CO" dirty="0" smtClean="0"/>
              <a:t>Por la ley, como el del padre de familia, sobre ciertos bienes de hijo.</a:t>
            </a:r>
          </a:p>
          <a:p>
            <a:pPr marL="514350" indent="-514350">
              <a:buAutoNum type="arabicParenR"/>
            </a:pPr>
            <a:r>
              <a:rPr lang="es-CO" dirty="0" smtClean="0"/>
              <a:t>Por testamento.</a:t>
            </a:r>
          </a:p>
          <a:p>
            <a:pPr marL="514350" indent="-514350">
              <a:buAutoNum type="arabicParenR"/>
            </a:pPr>
            <a:r>
              <a:rPr lang="es-CO" dirty="0" smtClean="0"/>
              <a:t>Por donación, venta u otro acto entre vivos.</a:t>
            </a:r>
          </a:p>
          <a:p>
            <a:pPr marL="514350" indent="-514350">
              <a:buAutoNum type="arabicParenR"/>
            </a:pPr>
            <a:r>
              <a:rPr lang="es-CO" dirty="0" smtClean="0"/>
              <a:t>Se puede también adquirir un usufructo por prescripción. </a:t>
            </a:r>
          </a:p>
          <a:p>
            <a:pPr marL="514350" indent="-514350">
              <a:buAutoNum type="arabicParenR"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277</TotalTime>
  <Words>931</Words>
  <Application>Microsoft Office PowerPoint</Application>
  <PresentationFormat>Presentación en pantalla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Fundición</vt:lpstr>
      <vt:lpstr>EL USUFRUCTO</vt:lpstr>
      <vt:lpstr>EL USUFRUCTO</vt:lpstr>
      <vt:lpstr>RELACIÓN CON LA PROPIEDAD</vt:lpstr>
      <vt:lpstr>¿QUÉ ES EL NUDO PROPIETARIO?</vt:lpstr>
      <vt:lpstr>DERECHOS DEL NUDO PROPIETARIO</vt:lpstr>
      <vt:lpstr>OBLIGACIONES DEL NUDO PROPIETARIO</vt:lpstr>
      <vt:lpstr>DERECHOS DEL USUFRUCTUARIO</vt:lpstr>
      <vt:lpstr>OBLIGACIONES DEL USUFRUCTUARIO</vt:lpstr>
      <vt:lpstr>MODOS DE CONSTITUCIÓN</vt:lpstr>
      <vt:lpstr>USUFRUCTO SOBRE INMUEBLES</vt:lpstr>
      <vt:lpstr>USUFRUCTO SOBRE COSAS CONSUMIBLES</vt:lpstr>
      <vt:lpstr>FUNCIONES DEL USUFRUCTO </vt:lpstr>
      <vt:lpstr>MODALIDADES EN EL USUFRUCTO</vt:lpstr>
      <vt:lpstr>DURACIÓN DEL USUFRUCTO </vt:lpstr>
      <vt:lpstr>EXTINCIÓN DEL USUFRUCTO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USUFRUCTO</dc:title>
  <dc:creator>Dani</dc:creator>
  <cp:lastModifiedBy>USER</cp:lastModifiedBy>
  <cp:revision>24</cp:revision>
  <dcterms:created xsi:type="dcterms:W3CDTF">2013-04-06T22:40:29Z</dcterms:created>
  <dcterms:modified xsi:type="dcterms:W3CDTF">2013-04-08T23:14:03Z</dcterms:modified>
</cp:coreProperties>
</file>