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4" r:id="rId3"/>
    <p:sldId id="257" r:id="rId4"/>
    <p:sldId id="259" r:id="rId5"/>
    <p:sldId id="286" r:id="rId6"/>
    <p:sldId id="258" r:id="rId7"/>
    <p:sldId id="264" r:id="rId8"/>
    <p:sldId id="260" r:id="rId9"/>
    <p:sldId id="281" r:id="rId10"/>
    <p:sldId id="283" r:id="rId11"/>
    <p:sldId id="266" r:id="rId12"/>
    <p:sldId id="267" r:id="rId13"/>
    <p:sldId id="282" r:id="rId14"/>
    <p:sldId id="268" r:id="rId15"/>
    <p:sldId id="285" r:id="rId16"/>
    <p:sldId id="269" r:id="rId17"/>
    <p:sldId id="273" r:id="rId18"/>
    <p:sldId id="274" r:id="rId19"/>
    <p:sldId id="275" r:id="rId20"/>
    <p:sldId id="276" r:id="rId21"/>
    <p:sldId id="279" r:id="rId22"/>
    <p:sldId id="280" r:id="rId23"/>
    <p:sldId id="287" r:id="rId24"/>
    <p:sldId id="288" r:id="rId25"/>
    <p:sldId id="289" r:id="rId26"/>
    <p:sldId id="290" r:id="rId27"/>
    <p:sldId id="291" r:id="rId28"/>
    <p:sldId id="292" r:id="rId29"/>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D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71" autoAdjust="0"/>
  </p:normalViewPr>
  <p:slideViewPr>
    <p:cSldViewPr>
      <p:cViewPr>
        <p:scale>
          <a:sx n="100" d="100"/>
          <a:sy n="100" d="100"/>
        </p:scale>
        <p:origin x="-72" y="10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D1C656-B787-42D7-BE42-1B8755617740}" type="datetimeFigureOut">
              <a:rPr lang="es-CO" smtClean="0"/>
              <a:t>25/03/2013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65F4F6-A3F7-4D56-B447-7977D5A9E91B}" type="slidenum">
              <a:rPr lang="es-CO" smtClean="0"/>
              <a:t>‹Nº›</a:t>
            </a:fld>
            <a:endParaRPr lang="es-CO"/>
          </a:p>
        </p:txBody>
      </p:sp>
    </p:spTree>
    <p:extLst>
      <p:ext uri="{BB962C8B-B14F-4D97-AF65-F5344CB8AC3E}">
        <p14:creationId xmlns:p14="http://schemas.microsoft.com/office/powerpoint/2010/main" val="1024074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R" dirty="0"/>
          </a:p>
        </p:txBody>
      </p:sp>
      <p:sp>
        <p:nvSpPr>
          <p:cNvPr id="4" name="Slide Number Placeholder 3"/>
          <p:cNvSpPr>
            <a:spLocks noGrp="1"/>
          </p:cNvSpPr>
          <p:nvPr>
            <p:ph type="sldNum" sz="quarter" idx="10"/>
          </p:nvPr>
        </p:nvSpPr>
        <p:spPr/>
        <p:txBody>
          <a:bodyPr/>
          <a:lstStyle/>
          <a:p>
            <a:fld id="{B565F4F6-A3F7-4D56-B447-7977D5A9E91B}" type="slidenum">
              <a:rPr lang="es-CO" smtClean="0"/>
              <a:t>1</a:t>
            </a:fld>
            <a:endParaRPr lang="es-CO"/>
          </a:p>
        </p:txBody>
      </p:sp>
    </p:spTree>
    <p:extLst>
      <p:ext uri="{BB962C8B-B14F-4D97-AF65-F5344CB8AC3E}">
        <p14:creationId xmlns:p14="http://schemas.microsoft.com/office/powerpoint/2010/main" val="1777442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C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R"/>
          </a:p>
        </p:txBody>
      </p:sp>
      <p:sp>
        <p:nvSpPr>
          <p:cNvPr id="4" name="Date Placeholder 3"/>
          <p:cNvSpPr>
            <a:spLocks noGrp="1"/>
          </p:cNvSpPr>
          <p:nvPr>
            <p:ph type="dt" sz="half" idx="10"/>
          </p:nvPr>
        </p:nvSpPr>
        <p:spPr/>
        <p:txBody>
          <a:bodyPr/>
          <a:lstStyle/>
          <a:p>
            <a:fld id="{52951EFE-0900-4FFC-AF38-903870C27D9A}" type="datetimeFigureOut">
              <a:rPr lang="es-CR" smtClean="0"/>
              <a:t>25/03/2013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D6B6E15-99A5-4212-AD99-ABAE8AD04F51}" type="slidenum">
              <a:rPr lang="es-CR" smtClean="0"/>
              <a:t>‹Nº›</a:t>
            </a:fld>
            <a:endParaRPr lang="es-CR"/>
          </a:p>
        </p:txBody>
      </p:sp>
    </p:spTree>
    <p:extLst>
      <p:ext uri="{BB962C8B-B14F-4D97-AF65-F5344CB8AC3E}">
        <p14:creationId xmlns:p14="http://schemas.microsoft.com/office/powerpoint/2010/main" val="429306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52951EFE-0900-4FFC-AF38-903870C27D9A}" type="datetimeFigureOut">
              <a:rPr lang="es-CR" smtClean="0"/>
              <a:t>25/03/2013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D6B6E15-99A5-4212-AD99-ABAE8AD04F51}" type="slidenum">
              <a:rPr lang="es-CR" smtClean="0"/>
              <a:t>‹Nº›</a:t>
            </a:fld>
            <a:endParaRPr lang="es-CR"/>
          </a:p>
        </p:txBody>
      </p:sp>
    </p:spTree>
    <p:extLst>
      <p:ext uri="{BB962C8B-B14F-4D97-AF65-F5344CB8AC3E}">
        <p14:creationId xmlns:p14="http://schemas.microsoft.com/office/powerpoint/2010/main" val="311010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C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52951EFE-0900-4FFC-AF38-903870C27D9A}" type="datetimeFigureOut">
              <a:rPr lang="es-CR" smtClean="0"/>
              <a:t>25/03/2013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D6B6E15-99A5-4212-AD99-ABAE8AD04F51}" type="slidenum">
              <a:rPr lang="es-CR" smtClean="0"/>
              <a:t>‹Nº›</a:t>
            </a:fld>
            <a:endParaRPr lang="es-CR"/>
          </a:p>
        </p:txBody>
      </p:sp>
    </p:spTree>
    <p:extLst>
      <p:ext uri="{BB962C8B-B14F-4D97-AF65-F5344CB8AC3E}">
        <p14:creationId xmlns:p14="http://schemas.microsoft.com/office/powerpoint/2010/main" val="2384071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52951EFE-0900-4FFC-AF38-903870C27D9A}" type="datetimeFigureOut">
              <a:rPr lang="es-CR" smtClean="0"/>
              <a:t>25/03/2013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D6B6E15-99A5-4212-AD99-ABAE8AD04F51}" type="slidenum">
              <a:rPr lang="es-CR" smtClean="0"/>
              <a:t>‹Nº›</a:t>
            </a:fld>
            <a:endParaRPr lang="es-CR"/>
          </a:p>
        </p:txBody>
      </p:sp>
    </p:spTree>
    <p:extLst>
      <p:ext uri="{BB962C8B-B14F-4D97-AF65-F5344CB8AC3E}">
        <p14:creationId xmlns:p14="http://schemas.microsoft.com/office/powerpoint/2010/main" val="98470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C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51EFE-0900-4FFC-AF38-903870C27D9A}" type="datetimeFigureOut">
              <a:rPr lang="es-CR" smtClean="0"/>
              <a:t>25/03/2013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D6B6E15-99A5-4212-AD99-ABAE8AD04F51}" type="slidenum">
              <a:rPr lang="es-CR" smtClean="0"/>
              <a:t>‹Nº›</a:t>
            </a:fld>
            <a:endParaRPr lang="es-CR"/>
          </a:p>
        </p:txBody>
      </p:sp>
    </p:spTree>
    <p:extLst>
      <p:ext uri="{BB962C8B-B14F-4D97-AF65-F5344CB8AC3E}">
        <p14:creationId xmlns:p14="http://schemas.microsoft.com/office/powerpoint/2010/main" val="2709467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5" name="Date Placeholder 4"/>
          <p:cNvSpPr>
            <a:spLocks noGrp="1"/>
          </p:cNvSpPr>
          <p:nvPr>
            <p:ph type="dt" sz="half" idx="10"/>
          </p:nvPr>
        </p:nvSpPr>
        <p:spPr/>
        <p:txBody>
          <a:bodyPr/>
          <a:lstStyle/>
          <a:p>
            <a:fld id="{52951EFE-0900-4FFC-AF38-903870C27D9A}" type="datetimeFigureOut">
              <a:rPr lang="es-CR" smtClean="0"/>
              <a:t>25/03/2013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CD6B6E15-99A5-4212-AD99-ABAE8AD04F51}" type="slidenum">
              <a:rPr lang="es-CR" smtClean="0"/>
              <a:t>‹Nº›</a:t>
            </a:fld>
            <a:endParaRPr lang="es-CR"/>
          </a:p>
        </p:txBody>
      </p:sp>
    </p:spTree>
    <p:extLst>
      <p:ext uri="{BB962C8B-B14F-4D97-AF65-F5344CB8AC3E}">
        <p14:creationId xmlns:p14="http://schemas.microsoft.com/office/powerpoint/2010/main" val="3305963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C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7" name="Date Placeholder 6"/>
          <p:cNvSpPr>
            <a:spLocks noGrp="1"/>
          </p:cNvSpPr>
          <p:nvPr>
            <p:ph type="dt" sz="half" idx="10"/>
          </p:nvPr>
        </p:nvSpPr>
        <p:spPr/>
        <p:txBody>
          <a:bodyPr/>
          <a:lstStyle/>
          <a:p>
            <a:fld id="{52951EFE-0900-4FFC-AF38-903870C27D9A}" type="datetimeFigureOut">
              <a:rPr lang="es-CR" smtClean="0"/>
              <a:t>25/03/2013</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CD6B6E15-99A5-4212-AD99-ABAE8AD04F51}" type="slidenum">
              <a:rPr lang="es-CR" smtClean="0"/>
              <a:t>‹Nº›</a:t>
            </a:fld>
            <a:endParaRPr lang="es-CR"/>
          </a:p>
        </p:txBody>
      </p:sp>
    </p:spTree>
    <p:extLst>
      <p:ext uri="{BB962C8B-B14F-4D97-AF65-F5344CB8AC3E}">
        <p14:creationId xmlns:p14="http://schemas.microsoft.com/office/powerpoint/2010/main" val="121253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Date Placeholder 2"/>
          <p:cNvSpPr>
            <a:spLocks noGrp="1"/>
          </p:cNvSpPr>
          <p:nvPr>
            <p:ph type="dt" sz="half" idx="10"/>
          </p:nvPr>
        </p:nvSpPr>
        <p:spPr/>
        <p:txBody>
          <a:bodyPr/>
          <a:lstStyle/>
          <a:p>
            <a:fld id="{52951EFE-0900-4FFC-AF38-903870C27D9A}" type="datetimeFigureOut">
              <a:rPr lang="es-CR" smtClean="0"/>
              <a:t>25/03/2013</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CD6B6E15-99A5-4212-AD99-ABAE8AD04F51}" type="slidenum">
              <a:rPr lang="es-CR" smtClean="0"/>
              <a:t>‹Nº›</a:t>
            </a:fld>
            <a:endParaRPr lang="es-CR"/>
          </a:p>
        </p:txBody>
      </p:sp>
    </p:spTree>
    <p:extLst>
      <p:ext uri="{BB962C8B-B14F-4D97-AF65-F5344CB8AC3E}">
        <p14:creationId xmlns:p14="http://schemas.microsoft.com/office/powerpoint/2010/main" val="3847750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51EFE-0900-4FFC-AF38-903870C27D9A}" type="datetimeFigureOut">
              <a:rPr lang="es-CR" smtClean="0"/>
              <a:t>25/03/2013</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CD6B6E15-99A5-4212-AD99-ABAE8AD04F51}" type="slidenum">
              <a:rPr lang="es-CR" smtClean="0"/>
              <a:t>‹Nº›</a:t>
            </a:fld>
            <a:endParaRPr lang="es-CR"/>
          </a:p>
        </p:txBody>
      </p:sp>
    </p:spTree>
    <p:extLst>
      <p:ext uri="{BB962C8B-B14F-4D97-AF65-F5344CB8AC3E}">
        <p14:creationId xmlns:p14="http://schemas.microsoft.com/office/powerpoint/2010/main" val="2511680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C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51EFE-0900-4FFC-AF38-903870C27D9A}" type="datetimeFigureOut">
              <a:rPr lang="es-CR" smtClean="0"/>
              <a:t>25/03/2013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CD6B6E15-99A5-4212-AD99-ABAE8AD04F51}" type="slidenum">
              <a:rPr lang="es-CR" smtClean="0"/>
              <a:t>‹Nº›</a:t>
            </a:fld>
            <a:endParaRPr lang="es-CR"/>
          </a:p>
        </p:txBody>
      </p:sp>
    </p:spTree>
    <p:extLst>
      <p:ext uri="{BB962C8B-B14F-4D97-AF65-F5344CB8AC3E}">
        <p14:creationId xmlns:p14="http://schemas.microsoft.com/office/powerpoint/2010/main" val="406395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C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51EFE-0900-4FFC-AF38-903870C27D9A}" type="datetimeFigureOut">
              <a:rPr lang="es-CR" smtClean="0"/>
              <a:t>25/03/2013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CD6B6E15-99A5-4212-AD99-ABAE8AD04F51}" type="slidenum">
              <a:rPr lang="es-CR" smtClean="0"/>
              <a:t>‹Nº›</a:t>
            </a:fld>
            <a:endParaRPr lang="es-CR"/>
          </a:p>
        </p:txBody>
      </p:sp>
    </p:spTree>
    <p:extLst>
      <p:ext uri="{BB962C8B-B14F-4D97-AF65-F5344CB8AC3E}">
        <p14:creationId xmlns:p14="http://schemas.microsoft.com/office/powerpoint/2010/main" val="1946176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C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51EFE-0900-4FFC-AF38-903870C27D9A}" type="datetimeFigureOut">
              <a:rPr lang="es-CR" smtClean="0"/>
              <a:t>25/03/2013</a:t>
            </a:fld>
            <a:endParaRPr lang="es-C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B6E15-99A5-4212-AD99-ABAE8AD04F51}" type="slidenum">
              <a:rPr lang="es-CR" smtClean="0"/>
              <a:t>‹Nº›</a:t>
            </a:fld>
            <a:endParaRPr lang="es-CR"/>
          </a:p>
        </p:txBody>
      </p:sp>
    </p:spTree>
    <p:extLst>
      <p:ext uri="{BB962C8B-B14F-4D97-AF65-F5344CB8AC3E}">
        <p14:creationId xmlns:p14="http://schemas.microsoft.com/office/powerpoint/2010/main" val="2911593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3847" y="1135787"/>
            <a:ext cx="7913281" cy="4093428"/>
          </a:xfrm>
          <a:prstGeom prst="rect">
            <a:avLst/>
          </a:prstGeom>
          <a:noFill/>
        </p:spPr>
        <p:txBody>
          <a:bodyPr wrap="square" lIns="91440" tIns="45720" rIns="91440" bIns="45720">
            <a:spAutoFit/>
          </a:bodyPr>
          <a:lstStyle/>
          <a:p>
            <a:pPr algn="ctr"/>
            <a:r>
              <a:rPr lang="en-US" sz="7200" b="1" cap="none" spc="0" dirty="0" smtClean="0">
                <a:ln w="900" cmpd="sng">
                  <a:solidFill>
                    <a:schemeClr val="accent1">
                      <a:satMod val="190000"/>
                      <a:alpha val="55000"/>
                    </a:schemeClr>
                  </a:solidFill>
                  <a:prstDash val="solid"/>
                </a:ln>
                <a:solidFill>
                  <a:schemeClr val="bg2">
                    <a:lumMod val="25000"/>
                  </a:schemeClr>
                </a:solidFill>
                <a:effectLst>
                  <a:innerShdw blurRad="101600" dist="76200" dir="5400000">
                    <a:schemeClr val="accent1">
                      <a:satMod val="190000"/>
                      <a:tint val="100000"/>
                      <a:alpha val="74000"/>
                    </a:schemeClr>
                  </a:innerShdw>
                </a:effectLst>
                <a:latin typeface="Arial Black" pitchFamily="34" charset="0"/>
              </a:rPr>
              <a:t>DERECHO DE ACCESIÓN</a:t>
            </a:r>
          </a:p>
          <a:p>
            <a:pPr algn="ctr"/>
            <a:endParaRPr lang="en-US" sz="7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ctr"/>
            <a:r>
              <a:rPr lang="en-US" sz="4400" b="1" cap="none" spc="0" dirty="0" smtClean="0">
                <a:ln w="900" cmpd="sng">
                  <a:solidFill>
                    <a:schemeClr val="accent1">
                      <a:satMod val="190000"/>
                      <a:alpha val="55000"/>
                    </a:schemeClr>
                  </a:solidFill>
                  <a:prstDash val="solid"/>
                </a:ln>
                <a:solidFill>
                  <a:schemeClr val="bg2">
                    <a:lumMod val="50000"/>
                  </a:schemeClr>
                </a:solidFill>
                <a:effectLst>
                  <a:innerShdw blurRad="101600" dist="76200" dir="5400000">
                    <a:schemeClr val="accent1">
                      <a:satMod val="190000"/>
                      <a:tint val="100000"/>
                      <a:alpha val="74000"/>
                    </a:schemeClr>
                  </a:innerShdw>
                </a:effectLst>
              </a:rPr>
              <a:t>ARTÍCULO 713 DEL CÓDIGO CIVIL</a:t>
            </a:r>
            <a:endParaRPr lang="en-US" sz="4400" b="1" cap="none" spc="0" dirty="0">
              <a:ln w="900" cmpd="sng">
                <a:solidFill>
                  <a:schemeClr val="accent1">
                    <a:satMod val="190000"/>
                    <a:alpha val="55000"/>
                  </a:schemeClr>
                </a:solidFill>
                <a:prstDash val="solid"/>
              </a:ln>
              <a:solidFill>
                <a:schemeClr val="bg2">
                  <a:lumMod val="50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12774467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71600" y="3212976"/>
            <a:ext cx="748883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971600" y="5085184"/>
            <a:ext cx="748883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flipV="1">
            <a:off x="2051720" y="2924944"/>
            <a:ext cx="4104456" cy="216024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2411760" y="2780928"/>
            <a:ext cx="4536504" cy="2304256"/>
          </a:xfrm>
          <a:prstGeom prst="line">
            <a:avLst/>
          </a:prstGeom>
        </p:spPr>
        <p:style>
          <a:lnRef idx="3">
            <a:schemeClr val="accent1"/>
          </a:lnRef>
          <a:fillRef idx="0">
            <a:schemeClr val="accent1"/>
          </a:fillRef>
          <a:effectRef idx="2">
            <a:schemeClr val="accent1"/>
          </a:effectRef>
          <a:fontRef idx="minor">
            <a:schemeClr val="tx1"/>
          </a:fontRef>
        </p:style>
      </p:cxnSp>
      <p:sp>
        <p:nvSpPr>
          <p:cNvPr id="30" name="Rectangle 29"/>
          <p:cNvSpPr/>
          <p:nvPr/>
        </p:nvSpPr>
        <p:spPr>
          <a:xfrm>
            <a:off x="3153774" y="4635387"/>
            <a:ext cx="936104" cy="36004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JUAN</a:t>
            </a:r>
            <a:endParaRPr lang="es-CR" dirty="0"/>
          </a:p>
        </p:txBody>
      </p:sp>
      <p:sp>
        <p:nvSpPr>
          <p:cNvPr id="37" name="Rectangle 36"/>
          <p:cNvSpPr/>
          <p:nvPr/>
        </p:nvSpPr>
        <p:spPr>
          <a:xfrm>
            <a:off x="4809975" y="4633993"/>
            <a:ext cx="936104" cy="40848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JOSÉ</a:t>
            </a:r>
            <a:endParaRPr lang="es-CR" dirty="0"/>
          </a:p>
        </p:txBody>
      </p:sp>
      <p:cxnSp>
        <p:nvCxnSpPr>
          <p:cNvPr id="38" name="Straight Connector 37"/>
          <p:cNvCxnSpPr/>
          <p:nvPr/>
        </p:nvCxnSpPr>
        <p:spPr>
          <a:xfrm flipV="1">
            <a:off x="4361067" y="4331237"/>
            <a:ext cx="0" cy="273154"/>
          </a:xfrm>
          <a:prstGeom prst="line">
            <a:avLst/>
          </a:prstGeom>
        </p:spPr>
        <p:style>
          <a:lnRef idx="3">
            <a:schemeClr val="accent1"/>
          </a:lnRef>
          <a:fillRef idx="0">
            <a:schemeClr val="accent1"/>
          </a:fillRef>
          <a:effectRef idx="2">
            <a:schemeClr val="accent1"/>
          </a:effectRef>
          <a:fontRef idx="minor">
            <a:schemeClr val="tx1"/>
          </a:fontRef>
        </p:style>
      </p:cxnSp>
      <p:cxnSp>
        <p:nvCxnSpPr>
          <p:cNvPr id="43" name="Straight Connector 42"/>
          <p:cNvCxnSpPr/>
          <p:nvPr/>
        </p:nvCxnSpPr>
        <p:spPr>
          <a:xfrm flipV="1">
            <a:off x="4356754" y="3868487"/>
            <a:ext cx="0" cy="273154"/>
          </a:xfrm>
          <a:prstGeom prst="line">
            <a:avLst/>
          </a:prstGeom>
        </p:spPr>
        <p:style>
          <a:lnRef idx="3">
            <a:schemeClr val="accent1"/>
          </a:lnRef>
          <a:fillRef idx="0">
            <a:schemeClr val="accent1"/>
          </a:fillRef>
          <a:effectRef idx="2">
            <a:schemeClr val="accent1"/>
          </a:effectRef>
          <a:fontRef idx="minor">
            <a:schemeClr val="tx1"/>
          </a:fontRef>
        </p:style>
      </p:cxnSp>
      <p:cxnSp>
        <p:nvCxnSpPr>
          <p:cNvPr id="45" name="Straight Connector 44"/>
          <p:cNvCxnSpPr/>
          <p:nvPr/>
        </p:nvCxnSpPr>
        <p:spPr>
          <a:xfrm flipV="1">
            <a:off x="4356754" y="4783425"/>
            <a:ext cx="0" cy="273154"/>
          </a:xfrm>
          <a:prstGeom prst="line">
            <a:avLst/>
          </a:prstGeom>
        </p:spPr>
        <p:style>
          <a:lnRef idx="3">
            <a:schemeClr val="accent1"/>
          </a:lnRef>
          <a:fillRef idx="0">
            <a:schemeClr val="accent1"/>
          </a:fillRef>
          <a:effectRef idx="2">
            <a:schemeClr val="accent1"/>
          </a:effectRef>
          <a:fontRef idx="minor">
            <a:schemeClr val="tx1"/>
          </a:fontRef>
        </p:style>
      </p:cxnSp>
      <p:sp>
        <p:nvSpPr>
          <p:cNvPr id="52" name="Rectangle 51"/>
          <p:cNvSpPr/>
          <p:nvPr/>
        </p:nvSpPr>
        <p:spPr>
          <a:xfrm>
            <a:off x="3963668" y="3273360"/>
            <a:ext cx="860360" cy="2880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PEDRO</a:t>
            </a:r>
            <a:endParaRPr lang="es-CR" dirty="0"/>
          </a:p>
        </p:txBody>
      </p:sp>
      <p:sp>
        <p:nvSpPr>
          <p:cNvPr id="54" name="Rectangle 53"/>
          <p:cNvSpPr/>
          <p:nvPr/>
        </p:nvSpPr>
        <p:spPr>
          <a:xfrm>
            <a:off x="1331640" y="2744924"/>
            <a:ext cx="936104" cy="36004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JUAN</a:t>
            </a:r>
            <a:endParaRPr lang="es-CR" dirty="0"/>
          </a:p>
        </p:txBody>
      </p:sp>
      <p:sp>
        <p:nvSpPr>
          <p:cNvPr id="55" name="Rectangle 54"/>
          <p:cNvSpPr/>
          <p:nvPr/>
        </p:nvSpPr>
        <p:spPr>
          <a:xfrm>
            <a:off x="6309747" y="2729203"/>
            <a:ext cx="936104" cy="40848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JOSÉ</a:t>
            </a:r>
            <a:endParaRPr lang="es-CR" dirty="0"/>
          </a:p>
        </p:txBody>
      </p:sp>
      <p:sp>
        <p:nvSpPr>
          <p:cNvPr id="56" name="Rectangle 55"/>
          <p:cNvSpPr/>
          <p:nvPr/>
        </p:nvSpPr>
        <p:spPr>
          <a:xfrm>
            <a:off x="4141820" y="2789428"/>
            <a:ext cx="860360" cy="2880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PEDRO</a:t>
            </a:r>
            <a:endParaRPr lang="es-CR" dirty="0"/>
          </a:p>
        </p:txBody>
      </p:sp>
    </p:spTree>
    <p:extLst>
      <p:ext uri="{BB962C8B-B14F-4D97-AF65-F5344CB8AC3E}">
        <p14:creationId xmlns:p14="http://schemas.microsoft.com/office/powerpoint/2010/main" val="23235310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1560" y="1484784"/>
            <a:ext cx="7772400" cy="1470025"/>
          </a:xfrm>
        </p:spPr>
        <p:txBody>
          <a:bodyPr/>
          <a:lstStyle/>
          <a:p>
            <a:r>
              <a:rPr lang="es-CO" sz="6000" b="1" dirty="0" smtClean="0">
                <a:solidFill>
                  <a:srgbClr val="9BBB59">
                    <a:lumMod val="75000"/>
                  </a:srgbClr>
                </a:solidFill>
                <a:latin typeface="Arial Black" pitchFamily="34" charset="0"/>
              </a:rPr>
              <a:t>AVULSIÓN</a:t>
            </a:r>
            <a:endParaRPr lang="es-CR" dirty="0"/>
          </a:p>
        </p:txBody>
      </p:sp>
      <p:sp>
        <p:nvSpPr>
          <p:cNvPr id="8" name="Subtitle 7"/>
          <p:cNvSpPr>
            <a:spLocks noGrp="1"/>
          </p:cNvSpPr>
          <p:nvPr>
            <p:ph type="subTitle" idx="1"/>
          </p:nvPr>
        </p:nvSpPr>
        <p:spPr>
          <a:xfrm>
            <a:off x="1403648" y="2996952"/>
            <a:ext cx="6400800" cy="2304256"/>
          </a:xfrm>
        </p:spPr>
        <p:txBody>
          <a:bodyPr>
            <a:noAutofit/>
          </a:bodyPr>
          <a:lstStyle/>
          <a:p>
            <a:pPr lvl="0"/>
            <a:r>
              <a:rPr lang="es-CO" sz="2800" dirty="0">
                <a:solidFill>
                  <a:srgbClr val="EEECE1">
                    <a:lumMod val="25000"/>
                  </a:srgbClr>
                </a:solidFill>
              </a:rPr>
              <a:t>Es el aumento que experimenta un predio cuando por una venida o por otra fuerza natural violenta es transportada parte del suelo a otro.</a:t>
            </a:r>
          </a:p>
          <a:p>
            <a:pPr lvl="0"/>
            <a:r>
              <a:rPr lang="es-CO" sz="2800" b="1" dirty="0">
                <a:solidFill>
                  <a:srgbClr val="EEECE1">
                    <a:lumMod val="25000"/>
                  </a:srgbClr>
                </a:solidFill>
              </a:rPr>
              <a:t>(Art 722 del código civil)</a:t>
            </a:r>
          </a:p>
        </p:txBody>
      </p:sp>
    </p:spTree>
    <p:extLst>
      <p:ext uri="{BB962C8B-B14F-4D97-AF65-F5344CB8AC3E}">
        <p14:creationId xmlns:p14="http://schemas.microsoft.com/office/powerpoint/2010/main" val="5329303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CO" sz="4000" b="1" dirty="0">
                <a:solidFill>
                  <a:srgbClr val="9BBB59">
                    <a:lumMod val="75000"/>
                  </a:srgbClr>
                </a:solidFill>
                <a:latin typeface="Arial Black" pitchFamily="34" charset="0"/>
              </a:rPr>
              <a:t>TITULARIDAD DE </a:t>
            </a:r>
            <a:r>
              <a:rPr lang="es-CO" sz="4000" b="1" dirty="0" smtClean="0">
                <a:solidFill>
                  <a:srgbClr val="9BBB59">
                    <a:lumMod val="75000"/>
                  </a:srgbClr>
                </a:solidFill>
                <a:latin typeface="Arial Black" pitchFamily="34" charset="0"/>
              </a:rPr>
              <a:t>AVULSIÓN </a:t>
            </a:r>
            <a:endParaRPr lang="es-CR" dirty="0"/>
          </a:p>
        </p:txBody>
      </p:sp>
      <p:sp>
        <p:nvSpPr>
          <p:cNvPr id="7" name="Content Placeholder 6"/>
          <p:cNvSpPr>
            <a:spLocks noGrp="1"/>
          </p:cNvSpPr>
          <p:nvPr>
            <p:ph idx="1"/>
          </p:nvPr>
        </p:nvSpPr>
        <p:spPr/>
        <p:txBody>
          <a:bodyPr/>
          <a:lstStyle/>
          <a:p>
            <a:pPr lvl="0" algn="just"/>
            <a:r>
              <a:rPr lang="es-CO" dirty="0">
                <a:solidFill>
                  <a:srgbClr val="EEECE1">
                    <a:lumMod val="25000"/>
                  </a:srgbClr>
                </a:solidFill>
              </a:rPr>
              <a:t>El terreno transportado pertenece al dueño porque aun conserva su dominio dentro del año que sucedió el hecho. </a:t>
            </a:r>
          </a:p>
          <a:p>
            <a:pPr marL="0" lvl="0" indent="0" algn="just">
              <a:buNone/>
            </a:pPr>
            <a:endParaRPr lang="es-CO" dirty="0">
              <a:solidFill>
                <a:srgbClr val="EEECE1">
                  <a:lumMod val="25000"/>
                </a:srgbClr>
              </a:solidFill>
            </a:endParaRPr>
          </a:p>
          <a:p>
            <a:pPr lvl="0" algn="just"/>
            <a:r>
              <a:rPr lang="es-CO" dirty="0">
                <a:solidFill>
                  <a:srgbClr val="EEECE1">
                    <a:lumMod val="25000"/>
                  </a:srgbClr>
                </a:solidFill>
              </a:rPr>
              <a:t>Pero cuando el terreno no se reclama dentro del año siguiente, será dueño del sitio  al que fue transportada.</a:t>
            </a:r>
          </a:p>
          <a:p>
            <a:pPr marL="0" lvl="0" indent="0" algn="ctr">
              <a:buNone/>
            </a:pPr>
            <a:r>
              <a:rPr lang="es-CO" b="1" dirty="0">
                <a:solidFill>
                  <a:srgbClr val="9BBB59">
                    <a:lumMod val="75000"/>
                  </a:srgbClr>
                </a:solidFill>
              </a:rPr>
              <a:t>( ART 722 DEL </a:t>
            </a:r>
            <a:r>
              <a:rPr lang="es-CO" b="1" dirty="0" smtClean="0">
                <a:solidFill>
                  <a:srgbClr val="9BBB59">
                    <a:lumMod val="75000"/>
                  </a:srgbClr>
                </a:solidFill>
              </a:rPr>
              <a:t>CÓDIGO </a:t>
            </a:r>
            <a:r>
              <a:rPr lang="es-CO" b="1" dirty="0">
                <a:solidFill>
                  <a:srgbClr val="9BBB59">
                    <a:lumMod val="75000"/>
                  </a:srgbClr>
                </a:solidFill>
              </a:rPr>
              <a:t>CIVIL)</a:t>
            </a:r>
          </a:p>
          <a:p>
            <a:endParaRPr lang="es-CR" dirty="0"/>
          </a:p>
        </p:txBody>
      </p:sp>
    </p:spTree>
    <p:extLst>
      <p:ext uri="{BB962C8B-B14F-4D97-AF65-F5344CB8AC3E}">
        <p14:creationId xmlns:p14="http://schemas.microsoft.com/office/powerpoint/2010/main" val="13398154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5364088" y="3645024"/>
            <a:ext cx="27363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Elbow Connector 38"/>
          <p:cNvCxnSpPr/>
          <p:nvPr/>
        </p:nvCxnSpPr>
        <p:spPr>
          <a:xfrm rot="10800000">
            <a:off x="4319972" y="2996952"/>
            <a:ext cx="1008112" cy="64807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3563888" y="2996952"/>
            <a:ext cx="7560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563888" y="2996952"/>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71600" y="3596446"/>
            <a:ext cx="25922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971600" y="4653136"/>
            <a:ext cx="7105445"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5364088" y="3861048"/>
            <a:ext cx="1584176" cy="7920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R"/>
          </a:p>
        </p:txBody>
      </p:sp>
      <p:cxnSp>
        <p:nvCxnSpPr>
          <p:cNvPr id="54" name="Straight Connector 53"/>
          <p:cNvCxnSpPr/>
          <p:nvPr/>
        </p:nvCxnSpPr>
        <p:spPr>
          <a:xfrm>
            <a:off x="3563888" y="3596446"/>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941930" y="3596446"/>
            <a:ext cx="3780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572000" y="3596446"/>
            <a:ext cx="252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3941930" y="3596446"/>
            <a:ext cx="189021" cy="2646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4319972" y="3861048"/>
            <a:ext cx="378042" cy="396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5004048" y="4437112"/>
            <a:ext cx="32403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5166066" y="2708920"/>
            <a:ext cx="2934326" cy="720079"/>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PEDAZO DESPRENDIDO VIOLENTAMENTE</a:t>
            </a:r>
            <a:endParaRPr lang="es-CR" dirty="0"/>
          </a:p>
        </p:txBody>
      </p:sp>
      <p:sp>
        <p:nvSpPr>
          <p:cNvPr id="72" name="Rectangle 71"/>
          <p:cNvSpPr/>
          <p:nvPr/>
        </p:nvSpPr>
        <p:spPr>
          <a:xfrm>
            <a:off x="1223628" y="3861048"/>
            <a:ext cx="2088232" cy="576064"/>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dirty="0" err="1" smtClean="0">
                <a:solidFill>
                  <a:schemeClr val="bg1"/>
                </a:solidFill>
              </a:rPr>
              <a:t>corriente</a:t>
            </a:r>
            <a:endParaRPr lang="es-CR" sz="2000" dirty="0">
              <a:solidFill>
                <a:schemeClr val="bg1"/>
              </a:solidFill>
            </a:endParaRPr>
          </a:p>
        </p:txBody>
      </p:sp>
      <p:sp>
        <p:nvSpPr>
          <p:cNvPr id="73" name="Rectangle 72"/>
          <p:cNvSpPr/>
          <p:nvPr/>
        </p:nvSpPr>
        <p:spPr>
          <a:xfrm>
            <a:off x="6732240" y="4941168"/>
            <a:ext cx="2160240" cy="64807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err="1" smtClean="0"/>
              <a:t>Pedazo</a:t>
            </a:r>
            <a:r>
              <a:rPr lang="en-US" dirty="0" smtClean="0"/>
              <a:t> </a:t>
            </a:r>
            <a:r>
              <a:rPr lang="en-US" dirty="0" err="1" smtClean="0"/>
              <a:t>que</a:t>
            </a:r>
            <a:r>
              <a:rPr lang="en-US" dirty="0" smtClean="0"/>
              <a:t> </a:t>
            </a:r>
            <a:r>
              <a:rPr lang="en-US" dirty="0" err="1" smtClean="0"/>
              <a:t>agrega</a:t>
            </a:r>
            <a:endParaRPr lang="es-CR" dirty="0"/>
          </a:p>
        </p:txBody>
      </p:sp>
    </p:spTree>
    <p:extLst>
      <p:ext uri="{BB962C8B-B14F-4D97-AF65-F5344CB8AC3E}">
        <p14:creationId xmlns:p14="http://schemas.microsoft.com/office/powerpoint/2010/main" val="29805661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642194"/>
          </a:xfrm>
        </p:spPr>
        <p:txBody>
          <a:bodyPr>
            <a:normAutofit/>
          </a:bodyPr>
          <a:lstStyle/>
          <a:p>
            <a:r>
              <a:rPr lang="es-CO" b="1" dirty="0" smtClean="0">
                <a:solidFill>
                  <a:srgbClr val="9BBB59">
                    <a:lumMod val="75000"/>
                  </a:srgbClr>
                </a:solidFill>
                <a:latin typeface="Arial Black" pitchFamily="34" charset="0"/>
              </a:rPr>
              <a:t>MUTACIÓN </a:t>
            </a:r>
            <a:r>
              <a:rPr lang="es-CO" b="1" dirty="0">
                <a:solidFill>
                  <a:srgbClr val="9BBB59">
                    <a:lumMod val="75000"/>
                  </a:srgbClr>
                </a:solidFill>
                <a:latin typeface="Arial Black" pitchFamily="34" charset="0"/>
              </a:rPr>
              <a:t>DEL CAUSE O Á</a:t>
            </a:r>
            <a:r>
              <a:rPr lang="es-CO" b="1" dirty="0" smtClean="0">
                <a:solidFill>
                  <a:srgbClr val="9BBB59">
                    <a:lumMod val="75000"/>
                  </a:srgbClr>
                </a:solidFill>
                <a:latin typeface="Arial Black" pitchFamily="34" charset="0"/>
              </a:rPr>
              <a:t>LVEO</a:t>
            </a:r>
            <a:endParaRPr lang="es-CR" dirty="0"/>
          </a:p>
        </p:txBody>
      </p:sp>
      <p:sp>
        <p:nvSpPr>
          <p:cNvPr id="6" name="Content Placeholder 5"/>
          <p:cNvSpPr>
            <a:spLocks noGrp="1"/>
          </p:cNvSpPr>
          <p:nvPr>
            <p:ph idx="1"/>
          </p:nvPr>
        </p:nvSpPr>
        <p:spPr>
          <a:xfrm>
            <a:off x="457200" y="2276872"/>
            <a:ext cx="8229600" cy="3849291"/>
          </a:xfrm>
        </p:spPr>
        <p:txBody>
          <a:bodyPr/>
          <a:lstStyle/>
          <a:p>
            <a:pPr marL="514350" lvl="0" indent="-514350" algn="ctr">
              <a:buFont typeface="+mj-lt"/>
              <a:buAutoNum type="arabicPeriod"/>
            </a:pPr>
            <a:r>
              <a:rPr lang="es-CO" dirty="0">
                <a:solidFill>
                  <a:srgbClr val="EEECE1">
                    <a:lumMod val="25000"/>
                  </a:srgbClr>
                </a:solidFill>
              </a:rPr>
              <a:t> El </a:t>
            </a:r>
            <a:r>
              <a:rPr lang="es-CO" dirty="0" smtClean="0">
                <a:solidFill>
                  <a:srgbClr val="EEECE1">
                    <a:lumMod val="25000"/>
                  </a:srgbClr>
                </a:solidFill>
              </a:rPr>
              <a:t>río </a:t>
            </a:r>
            <a:r>
              <a:rPr lang="es-CO" dirty="0">
                <a:solidFill>
                  <a:srgbClr val="EEECE1">
                    <a:lumMod val="25000"/>
                  </a:srgbClr>
                </a:solidFill>
              </a:rPr>
              <a:t>cambia su cause</a:t>
            </a:r>
          </a:p>
          <a:p>
            <a:pPr marL="0" lvl="0" indent="0" algn="ctr">
              <a:buNone/>
            </a:pPr>
            <a:r>
              <a:rPr lang="es-CO" dirty="0">
                <a:solidFill>
                  <a:srgbClr val="EEECE1">
                    <a:lumMod val="25000"/>
                  </a:srgbClr>
                </a:solidFill>
              </a:rPr>
              <a:t> ( art 724 CC.)</a:t>
            </a:r>
          </a:p>
          <a:p>
            <a:pPr marL="514350" lvl="0" indent="-514350" algn="ctr">
              <a:buFont typeface="Arial" pitchFamily="34" charset="0"/>
              <a:buAutoNum type="arabicPeriod" startAt="2"/>
            </a:pPr>
            <a:r>
              <a:rPr lang="es-CO" dirty="0">
                <a:solidFill>
                  <a:srgbClr val="EEECE1">
                    <a:lumMod val="25000"/>
                  </a:srgbClr>
                </a:solidFill>
              </a:rPr>
              <a:t>Se abre en dos brazos que no vuelven a juntarse o bifurcación del cause </a:t>
            </a:r>
          </a:p>
          <a:p>
            <a:pPr marL="0" lvl="0" indent="0" algn="ctr">
              <a:buNone/>
            </a:pPr>
            <a:r>
              <a:rPr lang="es-CO" dirty="0">
                <a:solidFill>
                  <a:srgbClr val="9BBB59">
                    <a:lumMod val="75000"/>
                  </a:srgbClr>
                </a:solidFill>
              </a:rPr>
              <a:t>( art 725 CC.)</a:t>
            </a:r>
          </a:p>
          <a:p>
            <a:endParaRPr lang="es-CR" dirty="0"/>
          </a:p>
        </p:txBody>
      </p:sp>
    </p:spTree>
    <p:extLst>
      <p:ext uri="{BB962C8B-B14F-4D97-AF65-F5344CB8AC3E}">
        <p14:creationId xmlns:p14="http://schemas.microsoft.com/office/powerpoint/2010/main" val="939058048"/>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b="1" dirty="0" smtClean="0">
                <a:solidFill>
                  <a:srgbClr val="9BBB59">
                    <a:lumMod val="75000"/>
                  </a:srgbClr>
                </a:solidFill>
                <a:latin typeface="Arial Black" pitchFamily="34" charset="0"/>
              </a:rPr>
              <a:t>FORMACIÓN </a:t>
            </a:r>
            <a:r>
              <a:rPr lang="es-CO" b="1" dirty="0">
                <a:solidFill>
                  <a:srgbClr val="9BBB59">
                    <a:lumMod val="75000"/>
                  </a:srgbClr>
                </a:solidFill>
                <a:latin typeface="Arial Black" pitchFamily="34" charset="0"/>
              </a:rPr>
              <a:t>DE ISLAS</a:t>
            </a:r>
            <a:endParaRPr lang="es-CR" dirty="0"/>
          </a:p>
        </p:txBody>
      </p:sp>
      <p:sp>
        <p:nvSpPr>
          <p:cNvPr id="3" name="Content Placeholder 2"/>
          <p:cNvSpPr>
            <a:spLocks noGrp="1"/>
          </p:cNvSpPr>
          <p:nvPr>
            <p:ph idx="1"/>
          </p:nvPr>
        </p:nvSpPr>
        <p:spPr/>
        <p:txBody>
          <a:bodyPr/>
          <a:lstStyle/>
          <a:p>
            <a:pPr lvl="0" algn="just"/>
            <a:r>
              <a:rPr lang="es-CO" sz="2500" dirty="0">
                <a:solidFill>
                  <a:srgbClr val="EEECE1">
                    <a:lumMod val="25000"/>
                  </a:srgbClr>
                </a:solidFill>
              </a:rPr>
              <a:t>El decreto 1381 de 1940, los artículos 677 del código civil y 83 del decreto 2811 de 1974, son bienes de uso publico los ríos y lagos que atraviesen mas de una heredad; esto quiere decir que las islas que se formen en ellos, son bienes de uso publico de propiedad de nación.</a:t>
            </a:r>
          </a:p>
          <a:p>
            <a:pPr lvl="0" algn="just"/>
            <a:r>
              <a:rPr lang="es-CO" sz="2500" dirty="0">
                <a:solidFill>
                  <a:srgbClr val="EEECE1">
                    <a:lumMod val="25000"/>
                  </a:srgbClr>
                </a:solidFill>
              </a:rPr>
              <a:t>Con el decreto 1541 de 1978 se revivieron las normas establecidas en el código civil para su distribución entre los propietarios riberanos, norma que se hizo excesiva también para el reparto entre ellos.</a:t>
            </a:r>
          </a:p>
          <a:p>
            <a:endParaRPr lang="es-CR" dirty="0"/>
          </a:p>
        </p:txBody>
      </p:sp>
    </p:spTree>
    <p:extLst>
      <p:ext uri="{BB962C8B-B14F-4D97-AF65-F5344CB8AC3E}">
        <p14:creationId xmlns:p14="http://schemas.microsoft.com/office/powerpoint/2010/main" val="1045931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764704"/>
            <a:ext cx="8229600" cy="1498178"/>
          </a:xfrm>
        </p:spPr>
        <p:txBody>
          <a:bodyPr>
            <a:normAutofit/>
          </a:bodyPr>
          <a:lstStyle/>
          <a:p>
            <a:r>
              <a:rPr lang="es-CO" sz="3600" dirty="0">
                <a:solidFill>
                  <a:srgbClr val="9BBB59">
                    <a:lumMod val="75000"/>
                  </a:srgbClr>
                </a:solidFill>
                <a:latin typeface="Arial Black" pitchFamily="34" charset="0"/>
              </a:rPr>
              <a:t>HEREDAD </a:t>
            </a:r>
            <a:r>
              <a:rPr lang="es-CO" sz="3600" dirty="0" smtClean="0">
                <a:solidFill>
                  <a:srgbClr val="9BBB59">
                    <a:lumMod val="75000"/>
                  </a:srgbClr>
                </a:solidFill>
                <a:latin typeface="Arial Black" pitchFamily="34" charset="0"/>
              </a:rPr>
              <a:t>INUNDADA </a:t>
            </a:r>
            <a:r>
              <a:rPr lang="es-CO" sz="3600" dirty="0">
                <a:solidFill>
                  <a:srgbClr val="9BBB59">
                    <a:lumMod val="75000"/>
                  </a:srgbClr>
                </a:solidFill>
                <a:latin typeface="Arial Black" pitchFamily="34" charset="0"/>
              </a:rPr>
              <a:t>O </a:t>
            </a:r>
            <a:r>
              <a:rPr lang="es-CO" sz="3600" dirty="0" smtClean="0">
                <a:solidFill>
                  <a:srgbClr val="9BBB59">
                    <a:lumMod val="75000"/>
                  </a:srgbClr>
                </a:solidFill>
                <a:latin typeface="Arial Black" pitchFamily="34" charset="0"/>
              </a:rPr>
              <a:t>RESTITUCIÓN </a:t>
            </a:r>
            <a:r>
              <a:rPr lang="es-CO" sz="3600" dirty="0">
                <a:solidFill>
                  <a:srgbClr val="9BBB59">
                    <a:lumMod val="75000"/>
                  </a:srgbClr>
                </a:solidFill>
                <a:latin typeface="Arial Black" pitchFamily="34" charset="0"/>
              </a:rPr>
              <a:t>DE </a:t>
            </a:r>
            <a:r>
              <a:rPr lang="es-CO" sz="3600" dirty="0" smtClean="0">
                <a:solidFill>
                  <a:srgbClr val="9BBB59">
                    <a:lumMod val="75000"/>
                  </a:srgbClr>
                </a:solidFill>
                <a:latin typeface="Arial Black" pitchFamily="34" charset="0"/>
              </a:rPr>
              <a:t>INUNDACIÓN</a:t>
            </a:r>
            <a:endParaRPr lang="es-CR" dirty="0"/>
          </a:p>
        </p:txBody>
      </p:sp>
      <p:sp>
        <p:nvSpPr>
          <p:cNvPr id="6" name="Content Placeholder 5"/>
          <p:cNvSpPr>
            <a:spLocks noGrp="1"/>
          </p:cNvSpPr>
          <p:nvPr>
            <p:ph idx="1"/>
          </p:nvPr>
        </p:nvSpPr>
        <p:spPr>
          <a:xfrm>
            <a:off x="457200" y="2636913"/>
            <a:ext cx="8229600" cy="3096344"/>
          </a:xfrm>
        </p:spPr>
        <p:txBody>
          <a:bodyPr/>
          <a:lstStyle/>
          <a:p>
            <a:pPr lvl="0" algn="just"/>
            <a:r>
              <a:rPr lang="es-CO" sz="2800" dirty="0">
                <a:solidFill>
                  <a:srgbClr val="EEECE1">
                    <a:lumMod val="25000"/>
                  </a:srgbClr>
                </a:solidFill>
              </a:rPr>
              <a:t>Si una </a:t>
            </a:r>
            <a:r>
              <a:rPr lang="es-CO" sz="2800">
                <a:solidFill>
                  <a:srgbClr val="EEECE1">
                    <a:lumMod val="25000"/>
                  </a:srgbClr>
                </a:solidFill>
              </a:rPr>
              <a:t>heredad </a:t>
            </a:r>
            <a:r>
              <a:rPr lang="es-CO" sz="2800" smtClean="0">
                <a:solidFill>
                  <a:srgbClr val="EEECE1">
                    <a:lumMod val="25000"/>
                  </a:srgbClr>
                </a:solidFill>
              </a:rPr>
              <a:t>ha </a:t>
            </a:r>
            <a:r>
              <a:rPr lang="es-CO" sz="2800" dirty="0">
                <a:solidFill>
                  <a:srgbClr val="EEECE1">
                    <a:lumMod val="25000"/>
                  </a:srgbClr>
                </a:solidFill>
              </a:rPr>
              <a:t>sido inundada por mas de diez años y es restituida por las aguas dentro los diez años siguientes a la inundación, esta se prolonga por diez años o mas, el terreno ingresara al estado como bien de uso </a:t>
            </a:r>
            <a:r>
              <a:rPr lang="es-CO" sz="2800" dirty="0" smtClean="0">
                <a:solidFill>
                  <a:srgbClr val="EEECE1">
                    <a:lumMod val="25000"/>
                  </a:srgbClr>
                </a:solidFill>
              </a:rPr>
              <a:t>público</a:t>
            </a:r>
            <a:r>
              <a:rPr lang="es-CO" sz="2800" dirty="0">
                <a:solidFill>
                  <a:srgbClr val="EEECE1">
                    <a:lumMod val="25000"/>
                  </a:srgbClr>
                </a:solidFill>
              </a:rPr>
              <a:t>.</a:t>
            </a:r>
          </a:p>
          <a:p>
            <a:endParaRPr lang="es-CR" dirty="0"/>
          </a:p>
        </p:txBody>
      </p:sp>
    </p:spTree>
    <p:extLst>
      <p:ext uri="{BB962C8B-B14F-4D97-AF65-F5344CB8AC3E}">
        <p14:creationId xmlns:p14="http://schemas.microsoft.com/office/powerpoint/2010/main" val="369750308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8" y="0"/>
            <a:ext cx="9144000" cy="6858000"/>
          </a:xfrm>
          <a:prstGeom prst="rect">
            <a:avLst/>
          </a:prstGeom>
        </p:spPr>
      </p:pic>
      <p:sp>
        <p:nvSpPr>
          <p:cNvPr id="2" name="Title 1"/>
          <p:cNvSpPr>
            <a:spLocks noGrp="1"/>
          </p:cNvSpPr>
          <p:nvPr>
            <p:ph type="title"/>
          </p:nvPr>
        </p:nvSpPr>
        <p:spPr>
          <a:xfrm>
            <a:off x="457200" y="692696"/>
            <a:ext cx="8147248" cy="1080120"/>
          </a:xfrm>
        </p:spPr>
        <p:txBody>
          <a:bodyPr>
            <a:noAutofit/>
          </a:bodyPr>
          <a:lstStyle/>
          <a:p>
            <a:pPr lvl="0">
              <a:spcBef>
                <a:spcPts val="0"/>
              </a:spcBef>
            </a:pPr>
            <a:r>
              <a:rPr lang="es-CO" sz="2800" b="1" dirty="0" smtClean="0">
                <a:solidFill>
                  <a:schemeClr val="accent3">
                    <a:lumMod val="75000"/>
                  </a:schemeClr>
                </a:solidFill>
                <a:latin typeface="Arial Black" pitchFamily="34" charset="0"/>
                <a:ea typeface="+mn-ea"/>
                <a:cs typeface="+mn-cs"/>
              </a:rPr>
              <a:t/>
            </a:r>
            <a:br>
              <a:rPr lang="es-CO" sz="2800" b="1" dirty="0" smtClean="0">
                <a:solidFill>
                  <a:schemeClr val="accent3">
                    <a:lumMod val="75000"/>
                  </a:schemeClr>
                </a:solidFill>
                <a:latin typeface="Arial Black" pitchFamily="34" charset="0"/>
                <a:ea typeface="+mn-ea"/>
                <a:cs typeface="+mn-cs"/>
              </a:rPr>
            </a:br>
            <a:r>
              <a:rPr lang="es-CO" sz="2800" b="1" dirty="0" smtClean="0">
                <a:solidFill>
                  <a:schemeClr val="accent3">
                    <a:lumMod val="75000"/>
                  </a:schemeClr>
                </a:solidFill>
                <a:latin typeface="Arial Black" pitchFamily="34" charset="0"/>
                <a:ea typeface="+mn-ea"/>
                <a:cs typeface="+mn-cs"/>
              </a:rPr>
              <a:t>B.ACCESIÓN  DE MUEBLE A  INMUEBLE </a:t>
            </a:r>
            <a:br>
              <a:rPr lang="es-CO" sz="2800" b="1" dirty="0" smtClean="0">
                <a:solidFill>
                  <a:schemeClr val="accent3">
                    <a:lumMod val="75000"/>
                  </a:schemeClr>
                </a:solidFill>
                <a:latin typeface="Arial Black" pitchFamily="34" charset="0"/>
                <a:ea typeface="+mn-ea"/>
                <a:cs typeface="+mn-cs"/>
              </a:rPr>
            </a:br>
            <a:r>
              <a:rPr lang="es-CO" sz="2800" b="1" dirty="0" smtClean="0">
                <a:solidFill>
                  <a:schemeClr val="accent3">
                    <a:lumMod val="75000"/>
                  </a:schemeClr>
                </a:solidFill>
                <a:latin typeface="Arial Black" pitchFamily="34" charset="0"/>
                <a:ea typeface="+mn-ea"/>
                <a:cs typeface="+mn-cs"/>
              </a:rPr>
              <a:t>ARTÍCULOS 738 Y 739 CÓDIGO CIVIL </a:t>
            </a:r>
            <a:r>
              <a:rPr lang="es-CO" sz="2800" b="1" dirty="0">
                <a:solidFill>
                  <a:schemeClr val="accent3">
                    <a:lumMod val="50000"/>
                  </a:schemeClr>
                </a:solidFill>
                <a:latin typeface="Arial Black" pitchFamily="34" charset="0"/>
                <a:ea typeface="+mn-ea"/>
                <a:cs typeface="+mn-cs"/>
              </a:rPr>
              <a:t/>
            </a:r>
            <a:br>
              <a:rPr lang="es-CO" sz="2800" b="1" dirty="0">
                <a:solidFill>
                  <a:schemeClr val="accent3">
                    <a:lumMod val="50000"/>
                  </a:schemeClr>
                </a:solidFill>
                <a:latin typeface="Arial Black" pitchFamily="34" charset="0"/>
                <a:ea typeface="+mn-ea"/>
                <a:cs typeface="+mn-cs"/>
              </a:rPr>
            </a:br>
            <a:endParaRPr lang="es-CR" sz="2800" b="1" dirty="0">
              <a:solidFill>
                <a:schemeClr val="accent3">
                  <a:lumMod val="50000"/>
                </a:schemeClr>
              </a:solidFill>
              <a:latin typeface="Arial Black" pitchFamily="34" charset="0"/>
            </a:endParaRPr>
          </a:p>
        </p:txBody>
      </p:sp>
      <p:sp>
        <p:nvSpPr>
          <p:cNvPr id="3" name="Content Placeholder 2"/>
          <p:cNvSpPr>
            <a:spLocks noGrp="1"/>
          </p:cNvSpPr>
          <p:nvPr>
            <p:ph idx="1"/>
          </p:nvPr>
        </p:nvSpPr>
        <p:spPr>
          <a:xfrm>
            <a:off x="457200" y="1916833"/>
            <a:ext cx="8229600" cy="3888432"/>
          </a:xfrm>
        </p:spPr>
        <p:txBody>
          <a:bodyPr>
            <a:normAutofit/>
          </a:bodyPr>
          <a:lstStyle/>
          <a:p>
            <a:r>
              <a:rPr lang="es-CR" sz="2400" dirty="0">
                <a:solidFill>
                  <a:prstClr val="black"/>
                </a:solidFill>
                <a:latin typeface="Arial" pitchFamily="34" charset="0"/>
                <a:ea typeface="+mj-ea"/>
                <a:cs typeface="Arial" pitchFamily="34" charset="0"/>
              </a:rPr>
              <a:t>Se presenta cuando una persona :</a:t>
            </a:r>
            <a:br>
              <a:rPr lang="es-CR" sz="2400" dirty="0">
                <a:solidFill>
                  <a:prstClr val="black"/>
                </a:solidFill>
                <a:latin typeface="Arial" pitchFamily="34" charset="0"/>
                <a:ea typeface="+mj-ea"/>
                <a:cs typeface="Arial" pitchFamily="34" charset="0"/>
              </a:rPr>
            </a:br>
            <a:r>
              <a:rPr lang="es-CR" sz="2400" dirty="0">
                <a:solidFill>
                  <a:prstClr val="black"/>
                </a:solidFill>
                <a:latin typeface="Arial" pitchFamily="34" charset="0"/>
                <a:ea typeface="+mj-ea"/>
                <a:cs typeface="Arial" pitchFamily="34" charset="0"/>
              </a:rPr>
              <a:t>* edifica </a:t>
            </a:r>
            <a:br>
              <a:rPr lang="es-CR" sz="2400" dirty="0">
                <a:solidFill>
                  <a:prstClr val="black"/>
                </a:solidFill>
                <a:latin typeface="Arial" pitchFamily="34" charset="0"/>
                <a:ea typeface="+mj-ea"/>
                <a:cs typeface="Arial" pitchFamily="34" charset="0"/>
              </a:rPr>
            </a:br>
            <a:r>
              <a:rPr lang="es-CR" sz="2400" dirty="0">
                <a:solidFill>
                  <a:prstClr val="black"/>
                </a:solidFill>
                <a:latin typeface="Arial" pitchFamily="34" charset="0"/>
                <a:ea typeface="+mj-ea"/>
                <a:cs typeface="Arial" pitchFamily="34" charset="0"/>
              </a:rPr>
              <a:t>* siembra </a:t>
            </a:r>
            <a:br>
              <a:rPr lang="es-CR" sz="2400" dirty="0">
                <a:solidFill>
                  <a:prstClr val="black"/>
                </a:solidFill>
                <a:latin typeface="Arial" pitchFamily="34" charset="0"/>
                <a:ea typeface="+mj-ea"/>
                <a:cs typeface="Arial" pitchFamily="34" charset="0"/>
              </a:rPr>
            </a:br>
            <a:r>
              <a:rPr lang="es-CR" sz="2400" dirty="0">
                <a:solidFill>
                  <a:prstClr val="black"/>
                </a:solidFill>
                <a:latin typeface="Arial" pitchFamily="34" charset="0"/>
                <a:ea typeface="+mj-ea"/>
                <a:cs typeface="Arial" pitchFamily="34" charset="0"/>
              </a:rPr>
              <a:t>* planta </a:t>
            </a:r>
            <a:br>
              <a:rPr lang="es-CR" sz="2400" dirty="0">
                <a:solidFill>
                  <a:prstClr val="black"/>
                </a:solidFill>
                <a:latin typeface="Arial" pitchFamily="34" charset="0"/>
                <a:ea typeface="+mj-ea"/>
                <a:cs typeface="Arial" pitchFamily="34" charset="0"/>
              </a:rPr>
            </a:br>
            <a:r>
              <a:rPr lang="es-CR" sz="2400" dirty="0">
                <a:solidFill>
                  <a:prstClr val="black"/>
                </a:solidFill>
                <a:latin typeface="Arial" pitchFamily="34" charset="0"/>
                <a:ea typeface="+mj-ea"/>
                <a:cs typeface="Arial" pitchFamily="34" charset="0"/>
              </a:rPr>
              <a:t>son materiales ajenos en terreno propio , o terreno ajeno y con materiales propios.</a:t>
            </a:r>
            <a:br>
              <a:rPr lang="es-CR" sz="2400" dirty="0">
                <a:solidFill>
                  <a:prstClr val="black"/>
                </a:solidFill>
                <a:latin typeface="Arial" pitchFamily="34" charset="0"/>
                <a:ea typeface="+mj-ea"/>
                <a:cs typeface="Arial" pitchFamily="34" charset="0"/>
              </a:rPr>
            </a:br>
            <a:r>
              <a:rPr lang="es-CR" sz="2400" dirty="0">
                <a:solidFill>
                  <a:prstClr val="black"/>
                </a:solidFill>
                <a:latin typeface="Arial" pitchFamily="34" charset="0"/>
                <a:ea typeface="+mj-ea"/>
                <a:cs typeface="Arial" pitchFamily="34" charset="0"/>
              </a:rPr>
              <a:t> </a:t>
            </a:r>
            <a:br>
              <a:rPr lang="es-CR" sz="2400" dirty="0">
                <a:solidFill>
                  <a:prstClr val="black"/>
                </a:solidFill>
                <a:latin typeface="Arial" pitchFamily="34" charset="0"/>
                <a:ea typeface="+mj-ea"/>
                <a:cs typeface="Arial" pitchFamily="34" charset="0"/>
              </a:rPr>
            </a:br>
            <a:r>
              <a:rPr lang="es-CR" sz="2400" dirty="0">
                <a:solidFill>
                  <a:prstClr val="black"/>
                </a:solidFill>
                <a:latin typeface="Arial" pitchFamily="34" charset="0"/>
                <a:ea typeface="+mj-ea"/>
                <a:cs typeface="Arial" pitchFamily="34" charset="0"/>
              </a:rPr>
              <a:t> Esta accesión se divide en dos :</a:t>
            </a:r>
            <a:br>
              <a:rPr lang="es-CR" sz="2400" dirty="0">
                <a:solidFill>
                  <a:prstClr val="black"/>
                </a:solidFill>
                <a:latin typeface="Arial" pitchFamily="34" charset="0"/>
                <a:ea typeface="+mj-ea"/>
                <a:cs typeface="Arial" pitchFamily="34" charset="0"/>
              </a:rPr>
            </a:br>
            <a:r>
              <a:rPr lang="es-CR" sz="2400" dirty="0">
                <a:solidFill>
                  <a:prstClr val="black"/>
                </a:solidFill>
                <a:latin typeface="Arial" pitchFamily="34" charset="0"/>
                <a:ea typeface="+mj-ea"/>
                <a:cs typeface="Arial" pitchFamily="34" charset="0"/>
              </a:rPr>
              <a:t> </a:t>
            </a:r>
            <a:r>
              <a:rPr lang="es-CR" sz="2400" dirty="0" smtClean="0">
                <a:solidFill>
                  <a:prstClr val="black"/>
                </a:solidFill>
                <a:latin typeface="Arial" pitchFamily="34" charset="0"/>
                <a:ea typeface="+mj-ea"/>
                <a:cs typeface="Arial" pitchFamily="34" charset="0"/>
              </a:rPr>
              <a:t>1</a:t>
            </a:r>
            <a:r>
              <a:rPr lang="es-CR" sz="2400" dirty="0">
                <a:solidFill>
                  <a:prstClr val="black"/>
                </a:solidFill>
                <a:latin typeface="Arial" pitchFamily="34" charset="0"/>
                <a:ea typeface="+mj-ea"/>
                <a:cs typeface="Arial" pitchFamily="34" charset="0"/>
              </a:rPr>
              <a:t>. obras en terreno propio con materiales ajenos </a:t>
            </a:r>
            <a:br>
              <a:rPr lang="es-CR" sz="2400" dirty="0">
                <a:solidFill>
                  <a:prstClr val="black"/>
                </a:solidFill>
                <a:latin typeface="Arial" pitchFamily="34" charset="0"/>
                <a:ea typeface="+mj-ea"/>
                <a:cs typeface="Arial" pitchFamily="34" charset="0"/>
              </a:rPr>
            </a:br>
            <a:r>
              <a:rPr lang="es-CR" sz="2400" dirty="0">
                <a:solidFill>
                  <a:prstClr val="black"/>
                </a:solidFill>
                <a:latin typeface="Arial" pitchFamily="34" charset="0"/>
                <a:ea typeface="+mj-ea"/>
                <a:cs typeface="Arial" pitchFamily="34" charset="0"/>
              </a:rPr>
              <a:t>  </a:t>
            </a:r>
            <a:r>
              <a:rPr lang="es-CR" sz="2400" dirty="0" smtClean="0">
                <a:solidFill>
                  <a:prstClr val="black"/>
                </a:solidFill>
                <a:latin typeface="Arial" pitchFamily="34" charset="0"/>
                <a:ea typeface="+mj-ea"/>
                <a:cs typeface="Arial" pitchFamily="34" charset="0"/>
              </a:rPr>
              <a:t>2</a:t>
            </a:r>
            <a:r>
              <a:rPr lang="es-CR" sz="2400" dirty="0">
                <a:solidFill>
                  <a:prstClr val="black"/>
                </a:solidFill>
                <a:latin typeface="Arial" pitchFamily="34" charset="0"/>
                <a:ea typeface="+mj-ea"/>
                <a:cs typeface="Arial" pitchFamily="34" charset="0"/>
              </a:rPr>
              <a:t>. obras con  materiales  propio en terreno ajeno </a:t>
            </a:r>
            <a:endParaRPr lang="es-CR" sz="2400" dirty="0"/>
          </a:p>
        </p:txBody>
      </p:sp>
    </p:spTree>
    <p:extLst>
      <p:ext uri="{BB962C8B-B14F-4D97-AF65-F5344CB8AC3E}">
        <p14:creationId xmlns:p14="http://schemas.microsoft.com/office/powerpoint/2010/main" val="337700743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29" y="35246"/>
            <a:ext cx="9144000" cy="6858000"/>
          </a:xfrm>
          <a:prstGeom prst="rect">
            <a:avLst/>
          </a:prstGeom>
        </p:spPr>
      </p:pic>
      <p:sp>
        <p:nvSpPr>
          <p:cNvPr id="2" name="Title 1"/>
          <p:cNvSpPr>
            <a:spLocks noGrp="1"/>
          </p:cNvSpPr>
          <p:nvPr>
            <p:ph type="title"/>
          </p:nvPr>
        </p:nvSpPr>
        <p:spPr>
          <a:xfrm>
            <a:off x="457200" y="620688"/>
            <a:ext cx="8229600" cy="936104"/>
          </a:xfrm>
        </p:spPr>
        <p:txBody>
          <a:bodyPr>
            <a:noAutofit/>
          </a:bodyPr>
          <a:lstStyle/>
          <a:p>
            <a:r>
              <a:rPr lang="es-CR" sz="3600" b="1" dirty="0" smtClean="0">
                <a:solidFill>
                  <a:schemeClr val="accent3">
                    <a:lumMod val="75000"/>
                  </a:schemeClr>
                </a:solidFill>
                <a:latin typeface="Arial Black" pitchFamily="34" charset="0"/>
              </a:rPr>
              <a:t>Obras en terreno  propio con materiales ajenos. art: 738 c.c.</a:t>
            </a:r>
            <a:endParaRPr lang="es-CR" sz="3600" b="1" dirty="0">
              <a:solidFill>
                <a:schemeClr val="accent3">
                  <a:lumMod val="75000"/>
                </a:schemeClr>
              </a:solidFill>
              <a:latin typeface="Arial Black" pitchFamily="34" charset="0"/>
            </a:endParaRPr>
          </a:p>
        </p:txBody>
      </p:sp>
      <p:sp>
        <p:nvSpPr>
          <p:cNvPr id="3" name="Content Placeholder 2"/>
          <p:cNvSpPr>
            <a:spLocks noGrp="1"/>
          </p:cNvSpPr>
          <p:nvPr>
            <p:ph idx="1"/>
          </p:nvPr>
        </p:nvSpPr>
        <p:spPr>
          <a:xfrm>
            <a:off x="457200" y="1916832"/>
            <a:ext cx="8229600" cy="4464496"/>
          </a:xfrm>
        </p:spPr>
        <p:txBody>
          <a:bodyPr>
            <a:normAutofit/>
          </a:bodyPr>
          <a:lstStyle/>
          <a:p>
            <a:pPr marL="0" indent="0">
              <a:buNone/>
            </a:pPr>
            <a:r>
              <a:rPr lang="es-CR" sz="2400" dirty="0" smtClean="0">
                <a:cs typeface="Arial" pitchFamily="34" charset="0"/>
              </a:rPr>
              <a:t>Art: 738                                            * buena fe: paga materiales ,o devuelve</a:t>
            </a:r>
          </a:p>
          <a:p>
            <a:pPr marL="0" indent="0">
              <a:buNone/>
            </a:pPr>
            <a:r>
              <a:rPr lang="es-CR" sz="2400" dirty="0" smtClean="0">
                <a:cs typeface="Arial" pitchFamily="34" charset="0"/>
              </a:rPr>
              <a:t>« si se edifica con materiales               los mismos materiales.                 </a:t>
            </a:r>
          </a:p>
          <a:p>
            <a:pPr marL="0" indent="0">
              <a:buNone/>
            </a:pPr>
            <a:r>
              <a:rPr lang="es-CR" sz="2400" dirty="0" smtClean="0">
                <a:cs typeface="Arial" pitchFamily="34" charset="0"/>
              </a:rPr>
              <a:t>Ajenos en suelo propio, el </a:t>
            </a:r>
          </a:p>
          <a:p>
            <a:pPr marL="0" indent="0">
              <a:buNone/>
            </a:pPr>
            <a:r>
              <a:rPr lang="es-CR" sz="2400" dirty="0" smtClean="0">
                <a:cs typeface="Arial" pitchFamily="34" charset="0"/>
              </a:rPr>
              <a:t>Dueño se hará dueño dueño</a:t>
            </a:r>
          </a:p>
          <a:p>
            <a:pPr marL="0" indent="0">
              <a:buNone/>
            </a:pPr>
            <a:r>
              <a:rPr lang="es-CR" sz="2400" dirty="0" smtClean="0">
                <a:cs typeface="Arial" pitchFamily="34" charset="0"/>
              </a:rPr>
              <a:t>De los materiales por  el hecho          * mala fe: no hubo diligencia.. Por lo tanto </a:t>
            </a:r>
          </a:p>
          <a:p>
            <a:pPr marL="0" indent="0">
              <a:buNone/>
            </a:pPr>
            <a:r>
              <a:rPr lang="es-CR" sz="2400" dirty="0" smtClean="0">
                <a:cs typeface="Arial" pitchFamily="34" charset="0"/>
              </a:rPr>
              <a:t>De incorporarlos en la </a:t>
            </a:r>
            <a:r>
              <a:rPr lang="es-CR" sz="2400" dirty="0" err="1" smtClean="0">
                <a:cs typeface="Arial" pitchFamily="34" charset="0"/>
              </a:rPr>
              <a:t>cons</a:t>
            </a:r>
            <a:r>
              <a:rPr lang="es-CR" sz="2400" dirty="0" smtClean="0">
                <a:cs typeface="Arial" pitchFamily="34" charset="0"/>
              </a:rPr>
              <a:t>-                    paga materiales + indemnización</a:t>
            </a:r>
          </a:p>
          <a:p>
            <a:pPr marL="0" indent="0">
              <a:buNone/>
            </a:pPr>
            <a:r>
              <a:rPr lang="es-CR" sz="2400" dirty="0" smtClean="0">
                <a:cs typeface="Arial" pitchFamily="34" charset="0"/>
              </a:rPr>
              <a:t>Truccion…. ».                                                      De perjuicios.</a:t>
            </a:r>
            <a:endParaRPr lang="es-CR" sz="2400" dirty="0">
              <a:cs typeface="Arial" pitchFamily="34" charset="0"/>
            </a:endParaRPr>
          </a:p>
        </p:txBody>
      </p:sp>
      <p:sp>
        <p:nvSpPr>
          <p:cNvPr id="5" name="4 Abrir llave"/>
          <p:cNvSpPr/>
          <p:nvPr/>
        </p:nvSpPr>
        <p:spPr>
          <a:xfrm>
            <a:off x="4013708" y="2391064"/>
            <a:ext cx="619672" cy="2952328"/>
          </a:xfrm>
          <a:prstGeom prst="leftBrace">
            <a:avLst>
              <a:gd name="adj1" fmla="val 50668"/>
              <a:gd name="adj2" fmla="val 5174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Tree>
    <p:extLst>
      <p:ext uri="{BB962C8B-B14F-4D97-AF65-F5344CB8AC3E}">
        <p14:creationId xmlns:p14="http://schemas.microsoft.com/office/powerpoint/2010/main" val="1321818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8" y="0"/>
            <a:ext cx="9144000" cy="6858000"/>
          </a:xfrm>
          <a:prstGeom prst="rect">
            <a:avLst/>
          </a:prstGeom>
        </p:spPr>
      </p:pic>
      <p:sp>
        <p:nvSpPr>
          <p:cNvPr id="2" name="Title 1"/>
          <p:cNvSpPr>
            <a:spLocks noGrp="1"/>
          </p:cNvSpPr>
          <p:nvPr>
            <p:ph type="title"/>
          </p:nvPr>
        </p:nvSpPr>
        <p:spPr>
          <a:xfrm>
            <a:off x="539552" y="692696"/>
            <a:ext cx="8147248" cy="5184576"/>
          </a:xfrm>
        </p:spPr>
        <p:txBody>
          <a:bodyPr/>
          <a:lstStyle/>
          <a:p>
            <a:r>
              <a:rPr lang="en-US" dirty="0" smtClean="0"/>
              <a:t> </a:t>
            </a:r>
            <a:endParaRPr lang="es-CR" dirty="0"/>
          </a:p>
        </p:txBody>
      </p:sp>
      <p:sp>
        <p:nvSpPr>
          <p:cNvPr id="3" name="Content Placeholder 2"/>
          <p:cNvSpPr>
            <a:spLocks noGrp="1"/>
          </p:cNvSpPr>
          <p:nvPr>
            <p:ph idx="1"/>
          </p:nvPr>
        </p:nvSpPr>
        <p:spPr>
          <a:xfrm>
            <a:off x="227516" y="815630"/>
            <a:ext cx="8688968" cy="5361459"/>
          </a:xfrm>
        </p:spPr>
        <p:txBody>
          <a:bodyPr/>
          <a:lstStyle/>
          <a:p>
            <a:pPr marL="0" indent="0" algn="ctr">
              <a:buNone/>
            </a:pPr>
            <a:r>
              <a:rPr lang="es-CR" sz="3600" dirty="0" smtClean="0"/>
              <a:t> </a:t>
            </a:r>
            <a:r>
              <a:rPr lang="es-CR" sz="3600" b="1" dirty="0" smtClean="0">
                <a:solidFill>
                  <a:schemeClr val="bg2">
                    <a:lumMod val="25000"/>
                  </a:schemeClr>
                </a:solidFill>
              </a:rPr>
              <a:t>«</a:t>
            </a:r>
            <a:r>
              <a:rPr lang="es-CR" sz="3600" b="1" dirty="0" smtClean="0">
                <a:solidFill>
                  <a:schemeClr val="bg2">
                    <a:lumMod val="25000"/>
                  </a:schemeClr>
                </a:solidFill>
                <a:cs typeface="Arial" pitchFamily="34" charset="0"/>
              </a:rPr>
              <a:t> </a:t>
            </a:r>
            <a:r>
              <a:rPr lang="es-CR" sz="3600" b="1" dirty="0">
                <a:solidFill>
                  <a:schemeClr val="bg2">
                    <a:lumMod val="25000"/>
                  </a:schemeClr>
                </a:solidFill>
                <a:cs typeface="Arial" pitchFamily="34" charset="0"/>
              </a:rPr>
              <a:t>Q</a:t>
            </a:r>
            <a:r>
              <a:rPr lang="es-CR" sz="3600" b="1" dirty="0" smtClean="0">
                <a:solidFill>
                  <a:schemeClr val="bg2">
                    <a:lumMod val="25000"/>
                  </a:schemeClr>
                </a:solidFill>
                <a:cs typeface="Arial" pitchFamily="34" charset="0"/>
              </a:rPr>
              <a:t>uien es dueño de la cosa principal, se hace dueño de lo accesorio»</a:t>
            </a:r>
            <a:endParaRPr lang="es-CR" sz="3600" b="1" dirty="0" smtClean="0">
              <a:solidFill>
                <a:schemeClr val="bg2">
                  <a:lumMod val="25000"/>
                </a:schemeClr>
              </a:solidFill>
            </a:endParaRPr>
          </a:p>
          <a:p>
            <a:pPr marL="0" indent="0">
              <a:buNone/>
            </a:pPr>
            <a:endParaRPr lang="es-CR" dirty="0">
              <a:solidFill>
                <a:srgbClr val="FF0066"/>
              </a:solidFill>
              <a:latin typeface="Arial" pitchFamily="34" charset="0"/>
              <a:cs typeface="Arial" pitchFamily="34" charset="0"/>
            </a:endParaRPr>
          </a:p>
          <a:p>
            <a:pPr marL="0" indent="0">
              <a:buNone/>
            </a:pPr>
            <a:endParaRPr lang="es-CR" dirty="0" smtClean="0"/>
          </a:p>
          <a:p>
            <a:pPr marL="0" indent="0">
              <a:buNone/>
            </a:pPr>
            <a:endParaRPr lang="es-CR" dirty="0"/>
          </a:p>
          <a:p>
            <a:pPr marL="0" indent="0">
              <a:buNone/>
            </a:pPr>
            <a:r>
              <a:rPr lang="es-CR" dirty="0" smtClean="0"/>
              <a:t>      b.</a:t>
            </a:r>
          </a:p>
          <a:p>
            <a:pPr marL="0" indent="0">
              <a:buNone/>
            </a:pPr>
            <a:r>
              <a:rPr lang="es-CR" dirty="0" smtClean="0"/>
              <a:t>     </a:t>
            </a:r>
          </a:p>
          <a:p>
            <a:pPr marL="0" indent="0">
              <a:buNone/>
            </a:pPr>
            <a:r>
              <a:rPr lang="es-CR" dirty="0"/>
              <a:t> </a:t>
            </a:r>
            <a:r>
              <a:rPr lang="es-CR" dirty="0" smtClean="0"/>
              <a:t>       a.                         </a:t>
            </a:r>
            <a:r>
              <a:rPr lang="es-CR" dirty="0"/>
              <a:t>SUELO         </a:t>
            </a:r>
            <a:r>
              <a:rPr lang="es-CR" dirty="0" smtClean="0"/>
              <a:t>                 </a:t>
            </a:r>
            <a:r>
              <a:rPr lang="es-CR" dirty="0" err="1" smtClean="0">
                <a:solidFill>
                  <a:srgbClr val="FF0066"/>
                </a:solidFill>
              </a:rPr>
              <a:t>accesion</a:t>
            </a:r>
            <a:endParaRPr lang="es-CR" dirty="0"/>
          </a:p>
        </p:txBody>
      </p:sp>
      <p:pic>
        <p:nvPicPr>
          <p:cNvPr id="1026" name="Picture 2" descr="C:\Program Files\Microsoft Office\MEDIA\CAGCAT10\j0090386.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2279" y="2273929"/>
            <a:ext cx="2699442" cy="173113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arianita\AppData\Local\Microsoft\Windows\Temporary Internet Files\Content.IE5\7UWETCHK\MP900448275[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7418" y="2273930"/>
            <a:ext cx="5694862" cy="2112082"/>
          </a:xfrm>
          <a:prstGeom prst="rect">
            <a:avLst/>
          </a:prstGeom>
          <a:noFill/>
          <a:extLst>
            <a:ext uri="{909E8E84-426E-40DD-AFC4-6F175D3DCCD1}">
              <a14:hiddenFill xmlns:a14="http://schemas.microsoft.com/office/drawing/2010/main">
                <a:solidFill>
                  <a:srgbClr val="FFFFFF"/>
                </a:solidFill>
              </a14:hiddenFill>
            </a:ext>
          </a:extLst>
        </p:spPr>
      </p:pic>
      <p:cxnSp>
        <p:nvCxnSpPr>
          <p:cNvPr id="6" name="5 Conector recto de flecha"/>
          <p:cNvCxnSpPr/>
          <p:nvPr/>
        </p:nvCxnSpPr>
        <p:spPr>
          <a:xfrm>
            <a:off x="1043608" y="4509120"/>
            <a:ext cx="65527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11 Conector angular"/>
          <p:cNvCxnSpPr/>
          <p:nvPr/>
        </p:nvCxnSpPr>
        <p:spPr>
          <a:xfrm rot="16200000" flipH="1">
            <a:off x="6804248" y="3789040"/>
            <a:ext cx="1008112" cy="1008112"/>
          </a:xfrm>
          <a:prstGeom prst="bent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86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sz="4800" b="1" dirty="0">
                <a:solidFill>
                  <a:srgbClr val="9BBB59">
                    <a:lumMod val="75000"/>
                  </a:srgbClr>
                </a:solidFill>
                <a:latin typeface="Arial Black" pitchFamily="34" charset="0"/>
                <a:cs typeface="Andalus" pitchFamily="18" charset="-78"/>
              </a:rPr>
              <a:t>Definición</a:t>
            </a:r>
            <a:endParaRPr lang="es-CR" dirty="0"/>
          </a:p>
        </p:txBody>
      </p:sp>
      <p:sp>
        <p:nvSpPr>
          <p:cNvPr id="3" name="Content Placeholder 2"/>
          <p:cNvSpPr>
            <a:spLocks noGrp="1"/>
          </p:cNvSpPr>
          <p:nvPr>
            <p:ph idx="1"/>
          </p:nvPr>
        </p:nvSpPr>
        <p:spPr/>
        <p:txBody>
          <a:bodyPr/>
          <a:lstStyle/>
          <a:p>
            <a:pPr lvl="0" algn="just"/>
            <a:endParaRPr lang="es-CO" sz="2400" dirty="0" smtClean="0">
              <a:solidFill>
                <a:srgbClr val="EEECE1">
                  <a:lumMod val="25000"/>
                </a:srgbClr>
              </a:solidFill>
              <a:cs typeface="Andalus" pitchFamily="18" charset="-78"/>
            </a:endParaRPr>
          </a:p>
          <a:p>
            <a:pPr lvl="0" algn="just"/>
            <a:endParaRPr lang="es-CO" sz="2400" dirty="0">
              <a:solidFill>
                <a:srgbClr val="EEECE1">
                  <a:lumMod val="25000"/>
                </a:srgbClr>
              </a:solidFill>
              <a:cs typeface="Andalus" pitchFamily="18" charset="-78"/>
            </a:endParaRPr>
          </a:p>
          <a:p>
            <a:pPr marL="0" lvl="0" indent="0" algn="just">
              <a:buNone/>
            </a:pPr>
            <a:r>
              <a:rPr lang="es-CO" sz="2400" dirty="0" smtClean="0">
                <a:solidFill>
                  <a:srgbClr val="EEECE1">
                    <a:lumMod val="25000"/>
                  </a:srgbClr>
                </a:solidFill>
                <a:cs typeface="Andalus" pitchFamily="18" charset="-78"/>
              </a:rPr>
              <a:t>La </a:t>
            </a:r>
            <a:r>
              <a:rPr lang="es-CO" sz="2400" dirty="0">
                <a:solidFill>
                  <a:srgbClr val="EEECE1">
                    <a:lumMod val="25000"/>
                  </a:srgbClr>
                </a:solidFill>
                <a:cs typeface="Andalus" pitchFamily="18" charset="-78"/>
              </a:rPr>
              <a:t>accesión es un modo de adquirir el dominio que consiste </a:t>
            </a:r>
            <a:r>
              <a:rPr lang="es-CO" sz="2400" dirty="0" smtClean="0">
                <a:solidFill>
                  <a:srgbClr val="EEECE1">
                    <a:lumMod val="25000"/>
                  </a:srgbClr>
                </a:solidFill>
                <a:cs typeface="Andalus" pitchFamily="18" charset="-78"/>
              </a:rPr>
              <a:t>en </a:t>
            </a:r>
            <a:r>
              <a:rPr lang="es-CO" sz="2400" dirty="0">
                <a:solidFill>
                  <a:srgbClr val="EEECE1">
                    <a:lumMod val="25000"/>
                  </a:srgbClr>
                </a:solidFill>
                <a:cs typeface="Andalus" pitchFamily="18" charset="-78"/>
              </a:rPr>
              <a:t>que el dueño de una cosa se convierte en dueño de todo lo que la cosa produzca o de lo que se adhiera a ella.</a:t>
            </a:r>
          </a:p>
          <a:p>
            <a:pPr marL="0" indent="0">
              <a:buNone/>
            </a:pPr>
            <a:r>
              <a:rPr lang="en-US" dirty="0" smtClean="0"/>
              <a:t>     Artículo 713 código Civil</a:t>
            </a:r>
            <a:endParaRPr lang="es-CR" dirty="0"/>
          </a:p>
        </p:txBody>
      </p:sp>
    </p:spTree>
    <p:extLst>
      <p:ext uri="{BB962C8B-B14F-4D97-AF65-F5344CB8AC3E}">
        <p14:creationId xmlns:p14="http://schemas.microsoft.com/office/powerpoint/2010/main" val="460277314"/>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8" y="0"/>
            <a:ext cx="9144000" cy="6858000"/>
          </a:xfrm>
          <a:prstGeom prst="rect">
            <a:avLst/>
          </a:prstGeom>
        </p:spPr>
      </p:pic>
      <p:sp>
        <p:nvSpPr>
          <p:cNvPr id="2" name="Title 1"/>
          <p:cNvSpPr>
            <a:spLocks noGrp="1"/>
          </p:cNvSpPr>
          <p:nvPr>
            <p:ph type="title"/>
          </p:nvPr>
        </p:nvSpPr>
        <p:spPr/>
        <p:txBody>
          <a:bodyPr>
            <a:normAutofit fontScale="90000"/>
          </a:bodyPr>
          <a:lstStyle/>
          <a:p>
            <a:r>
              <a:rPr lang="es-CR" b="1" dirty="0" smtClean="0">
                <a:solidFill>
                  <a:schemeClr val="accent3">
                    <a:lumMod val="75000"/>
                  </a:schemeClr>
                </a:solidFill>
                <a:latin typeface="Arial Black" pitchFamily="34" charset="0"/>
              </a:rPr>
              <a:t>Obras en terreno ajeno con materiales propios</a:t>
            </a:r>
            <a:endParaRPr lang="es-CR" b="1" dirty="0">
              <a:solidFill>
                <a:schemeClr val="accent3">
                  <a:lumMod val="75000"/>
                </a:schemeClr>
              </a:solidFill>
              <a:latin typeface="Arial Black" pitchFamily="34" charset="0"/>
            </a:endParaRPr>
          </a:p>
        </p:txBody>
      </p:sp>
      <p:sp>
        <p:nvSpPr>
          <p:cNvPr id="3" name="Content Placeholder 2"/>
          <p:cNvSpPr>
            <a:spLocks noGrp="1"/>
          </p:cNvSpPr>
          <p:nvPr>
            <p:ph idx="1"/>
          </p:nvPr>
        </p:nvSpPr>
        <p:spPr>
          <a:xfrm>
            <a:off x="493204" y="1598066"/>
            <a:ext cx="8229600" cy="4525963"/>
          </a:xfrm>
        </p:spPr>
        <p:txBody>
          <a:bodyPr/>
          <a:lstStyle/>
          <a:p>
            <a:endParaRPr lang="es-CR" dirty="0" smtClean="0"/>
          </a:p>
          <a:p>
            <a:pPr marL="0" indent="0">
              <a:buNone/>
            </a:pPr>
            <a:endParaRPr lang="es-CR" dirty="0"/>
          </a:p>
          <a:p>
            <a:pPr marL="0" indent="0">
              <a:buNone/>
            </a:pPr>
            <a:r>
              <a:rPr lang="es-CR" sz="1800" dirty="0" smtClean="0">
                <a:latin typeface="Arial" pitchFamily="34" charset="0"/>
                <a:cs typeface="Arial" pitchFamily="34" charset="0"/>
              </a:rPr>
              <a:t>                                                                      * hace suya la</a:t>
            </a:r>
          </a:p>
          <a:p>
            <a:r>
              <a:rPr lang="es-CR" sz="2000" dirty="0">
                <a:cs typeface="Arial" pitchFamily="34" charset="0"/>
              </a:rPr>
              <a:t> </a:t>
            </a:r>
            <a:r>
              <a:rPr lang="es-CR" sz="2000" dirty="0" smtClean="0">
                <a:cs typeface="Arial" pitchFamily="34" charset="0"/>
              </a:rPr>
              <a:t>                                                                         construcción                                                                 Art: 739c.c: si se edifica, siembra o</a:t>
            </a:r>
          </a:p>
          <a:p>
            <a:pPr marL="0" indent="0">
              <a:buNone/>
            </a:pPr>
            <a:r>
              <a:rPr lang="es-CR" sz="2000" dirty="0">
                <a:cs typeface="Arial" pitchFamily="34" charset="0"/>
              </a:rPr>
              <a:t> </a:t>
            </a:r>
            <a:r>
              <a:rPr lang="es-CR" sz="2000" dirty="0" smtClean="0">
                <a:cs typeface="Arial" pitchFamily="34" charset="0"/>
              </a:rPr>
              <a:t>    planta, sin conocimiento del dueño </a:t>
            </a:r>
          </a:p>
          <a:p>
            <a:pPr marL="0" indent="0">
              <a:buNone/>
            </a:pPr>
            <a:r>
              <a:rPr lang="es-CR" sz="2000" dirty="0" smtClean="0">
                <a:cs typeface="Arial" pitchFamily="34" charset="0"/>
              </a:rPr>
              <a:t>     del fundo, este tiene un derecho </a:t>
            </a:r>
          </a:p>
          <a:p>
            <a:pPr marL="0" indent="0">
              <a:buNone/>
            </a:pPr>
            <a:r>
              <a:rPr lang="es-CR" sz="2000" dirty="0">
                <a:cs typeface="Arial" pitchFamily="34" charset="0"/>
              </a:rPr>
              <a:t> </a:t>
            </a:r>
            <a:r>
              <a:rPr lang="es-CR" sz="2000" dirty="0" smtClean="0">
                <a:cs typeface="Arial" pitchFamily="34" charset="0"/>
              </a:rPr>
              <a:t>   de opción:                                                        * obliga al constructor a </a:t>
            </a:r>
          </a:p>
          <a:p>
            <a:pPr marL="0" indent="0">
              <a:buNone/>
            </a:pPr>
            <a:r>
              <a:rPr lang="es-CR" sz="2000" dirty="0">
                <a:cs typeface="Arial" pitchFamily="34" charset="0"/>
              </a:rPr>
              <a:t> </a:t>
            </a:r>
            <a:r>
              <a:rPr lang="es-CR" sz="2000" dirty="0" smtClean="0">
                <a:cs typeface="Arial" pitchFamily="34" charset="0"/>
              </a:rPr>
              <a:t>                                                                                 comprar el  terreno .                          </a:t>
            </a:r>
            <a:endParaRPr lang="es-CR" sz="2000" dirty="0">
              <a:cs typeface="Arial" pitchFamily="34" charset="0"/>
            </a:endParaRPr>
          </a:p>
        </p:txBody>
      </p:sp>
      <p:sp>
        <p:nvSpPr>
          <p:cNvPr id="5" name="4 Abrir llave"/>
          <p:cNvSpPr/>
          <p:nvPr/>
        </p:nvSpPr>
        <p:spPr>
          <a:xfrm>
            <a:off x="4574168" y="2348880"/>
            <a:ext cx="576064" cy="3024336"/>
          </a:xfrm>
          <a:prstGeom prst="leftBrace">
            <a:avLst>
              <a:gd name="adj1" fmla="val 8333"/>
              <a:gd name="adj2" fmla="val 4949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Tree>
    <p:extLst>
      <p:ext uri="{BB962C8B-B14F-4D97-AF65-F5344CB8AC3E}">
        <p14:creationId xmlns:p14="http://schemas.microsoft.com/office/powerpoint/2010/main" val="92144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8" y="0"/>
            <a:ext cx="9144000" cy="6858000"/>
          </a:xfrm>
          <a:prstGeom prst="rect">
            <a:avLst/>
          </a:prstGeom>
        </p:spPr>
      </p:pic>
      <p:sp>
        <p:nvSpPr>
          <p:cNvPr id="5" name="Content Placeholder 4"/>
          <p:cNvSpPr>
            <a:spLocks noGrp="1"/>
          </p:cNvSpPr>
          <p:nvPr>
            <p:ph idx="1"/>
          </p:nvPr>
        </p:nvSpPr>
        <p:spPr>
          <a:xfrm>
            <a:off x="457200" y="260648"/>
            <a:ext cx="8229600" cy="5865515"/>
          </a:xfrm>
        </p:spPr>
        <p:txBody>
          <a:bodyPr>
            <a:normAutofit fontScale="77500" lnSpcReduction="20000"/>
          </a:bodyPr>
          <a:lstStyle/>
          <a:p>
            <a:pPr marL="0" indent="0">
              <a:buNone/>
            </a:pPr>
            <a:r>
              <a:rPr lang="es-CR" dirty="0" smtClean="0"/>
              <a:t>                </a:t>
            </a:r>
          </a:p>
          <a:p>
            <a:pPr marL="0" indent="0">
              <a:buNone/>
            </a:pPr>
            <a:endParaRPr lang="es-CR" dirty="0"/>
          </a:p>
          <a:p>
            <a:pPr marL="0" indent="0">
              <a:buNone/>
            </a:pPr>
            <a:r>
              <a:rPr lang="es-CR" dirty="0" smtClean="0"/>
              <a:t> </a:t>
            </a:r>
            <a:r>
              <a:rPr lang="es-CR" sz="1800" dirty="0" smtClean="0">
                <a:latin typeface="Arial" pitchFamily="34" charset="0"/>
                <a:cs typeface="Arial" pitchFamily="34" charset="0"/>
              </a:rPr>
              <a:t>                                                                                   </a:t>
            </a:r>
          </a:p>
          <a:p>
            <a:pPr marL="0" indent="0">
              <a:buNone/>
            </a:pPr>
            <a:endParaRPr lang="es-CR" sz="1800" dirty="0">
              <a:latin typeface="Arial" pitchFamily="34" charset="0"/>
              <a:cs typeface="Arial" pitchFamily="34" charset="0"/>
            </a:endParaRPr>
          </a:p>
          <a:p>
            <a:pPr marL="0" indent="0">
              <a:buNone/>
            </a:pPr>
            <a:endParaRPr lang="es-CR" sz="1800" dirty="0" smtClean="0">
              <a:latin typeface="Arial" pitchFamily="34" charset="0"/>
              <a:cs typeface="Arial" pitchFamily="34" charset="0"/>
            </a:endParaRPr>
          </a:p>
          <a:p>
            <a:pPr marL="0" indent="0">
              <a:buNone/>
            </a:pPr>
            <a:r>
              <a:rPr lang="es-CR" sz="1800" dirty="0" smtClean="0">
                <a:latin typeface="Arial" pitchFamily="34" charset="0"/>
                <a:cs typeface="Arial" pitchFamily="34" charset="0"/>
              </a:rPr>
              <a:t>                                                                                          * exige al mejorita que le pague</a:t>
            </a:r>
          </a:p>
          <a:p>
            <a:pPr marL="0" indent="0">
              <a:buNone/>
            </a:pPr>
            <a:r>
              <a:rPr lang="es-CR" sz="1800" dirty="0" smtClean="0">
                <a:latin typeface="Arial" pitchFamily="34" charset="0"/>
                <a:cs typeface="Arial" pitchFamily="34" charset="0"/>
              </a:rPr>
              <a:t>                                                                                           el justo precio del terreno, con los </a:t>
            </a:r>
          </a:p>
          <a:p>
            <a:pPr marL="0" indent="0">
              <a:buNone/>
            </a:pPr>
            <a:r>
              <a:rPr lang="es-CR" sz="1800" dirty="0">
                <a:latin typeface="Arial" pitchFamily="34" charset="0"/>
                <a:cs typeface="Arial" pitchFamily="34" charset="0"/>
              </a:rPr>
              <a:t> </a:t>
            </a:r>
            <a:r>
              <a:rPr lang="es-CR" sz="1800" dirty="0" smtClean="0">
                <a:latin typeface="Arial" pitchFamily="34" charset="0"/>
                <a:cs typeface="Arial" pitchFamily="34" charset="0"/>
              </a:rPr>
              <a:t>                                                                                          intereses legales causados</a:t>
            </a:r>
          </a:p>
          <a:p>
            <a:pPr marL="0" indent="0">
              <a:buNone/>
            </a:pPr>
            <a:r>
              <a:rPr lang="es-CR" sz="1800" dirty="0">
                <a:latin typeface="Arial" pitchFamily="34" charset="0"/>
                <a:cs typeface="Arial" pitchFamily="34" charset="0"/>
              </a:rPr>
              <a:t> </a:t>
            </a:r>
            <a:r>
              <a:rPr lang="es-CR" sz="1800" dirty="0" smtClean="0">
                <a:latin typeface="Arial" pitchFamily="34" charset="0"/>
                <a:cs typeface="Arial" pitchFamily="34" charset="0"/>
              </a:rPr>
              <a:t>                                                                                          durante el tiempo </a:t>
            </a:r>
            <a:endParaRPr lang="es-CR" sz="1800" dirty="0">
              <a:latin typeface="Arial" pitchFamily="34" charset="0"/>
              <a:cs typeface="Arial" pitchFamily="34" charset="0"/>
            </a:endParaRPr>
          </a:p>
          <a:p>
            <a:pPr marL="0" indent="0">
              <a:buNone/>
            </a:pPr>
            <a:r>
              <a:rPr lang="es-CR" b="1" i="1" dirty="0" smtClean="0">
                <a:solidFill>
                  <a:schemeClr val="accent3">
                    <a:lumMod val="75000"/>
                  </a:schemeClr>
                </a:solidFill>
                <a:latin typeface="Arial Black" pitchFamily="34" charset="0"/>
              </a:rPr>
              <a:t>Exigibilidad </a:t>
            </a:r>
            <a:r>
              <a:rPr lang="es-CR" b="1" i="1" dirty="0">
                <a:solidFill>
                  <a:schemeClr val="accent3">
                    <a:lumMod val="75000"/>
                  </a:schemeClr>
                </a:solidFill>
                <a:latin typeface="Arial Black" pitchFamily="34" charset="0"/>
              </a:rPr>
              <a:t>del crédito     </a:t>
            </a:r>
            <a:r>
              <a:rPr lang="es-CR" sz="1800" b="1" i="1" dirty="0">
                <a:solidFill>
                  <a:schemeClr val="accent3">
                    <a:lumMod val="75000"/>
                  </a:schemeClr>
                </a:solidFill>
                <a:latin typeface="Arial Black" pitchFamily="34" charset="0"/>
                <a:cs typeface="Arial" pitchFamily="34" charset="0"/>
              </a:rPr>
              <a:t>    </a:t>
            </a:r>
            <a:r>
              <a:rPr lang="es-CR" b="1" i="1" dirty="0" smtClean="0">
                <a:solidFill>
                  <a:schemeClr val="accent3">
                    <a:lumMod val="75000"/>
                  </a:schemeClr>
                </a:solidFill>
                <a:latin typeface="Arial Black" pitchFamily="34" charset="0"/>
              </a:rPr>
              <a:t>    </a:t>
            </a:r>
            <a:endParaRPr lang="es-CR" b="1" i="1" dirty="0">
              <a:solidFill>
                <a:schemeClr val="accent3">
                  <a:lumMod val="75000"/>
                </a:schemeClr>
              </a:solidFill>
              <a:latin typeface="Arial Black" pitchFamily="34" charset="0"/>
            </a:endParaRPr>
          </a:p>
          <a:p>
            <a:pPr marL="0" lvl="0" indent="0">
              <a:buNone/>
            </a:pPr>
            <a:r>
              <a:rPr lang="es-CR" b="1" i="1" dirty="0">
                <a:solidFill>
                  <a:schemeClr val="accent3">
                    <a:lumMod val="75000"/>
                  </a:schemeClr>
                </a:solidFill>
                <a:latin typeface="Arial Black" pitchFamily="34" charset="0"/>
              </a:rPr>
              <a:t>De mejoritas en la                </a:t>
            </a:r>
            <a:r>
              <a:rPr lang="es-CR" sz="2000" b="1" dirty="0">
                <a:solidFill>
                  <a:schemeClr val="accent3">
                    <a:lumMod val="75000"/>
                  </a:schemeClr>
                </a:solidFill>
                <a:latin typeface="Arial Black" pitchFamily="34" charset="0"/>
                <a:cs typeface="Arial" pitchFamily="34" charset="0"/>
              </a:rPr>
              <a:t> </a:t>
            </a:r>
            <a:endParaRPr lang="es-CR" b="1" i="1" dirty="0">
              <a:solidFill>
                <a:schemeClr val="accent3">
                  <a:lumMod val="75000"/>
                </a:schemeClr>
              </a:solidFill>
              <a:latin typeface="Arial Black" pitchFamily="34" charset="0"/>
            </a:endParaRPr>
          </a:p>
          <a:p>
            <a:pPr marL="0" lvl="0" indent="0">
              <a:buNone/>
            </a:pPr>
            <a:r>
              <a:rPr lang="es-CR" b="1" i="1" dirty="0">
                <a:solidFill>
                  <a:schemeClr val="accent3">
                    <a:lumMod val="75000"/>
                  </a:schemeClr>
                </a:solidFill>
                <a:latin typeface="Arial Black" pitchFamily="34" charset="0"/>
              </a:rPr>
              <a:t>Accesión : </a:t>
            </a:r>
            <a:r>
              <a:rPr lang="es-CR" sz="2300" dirty="0">
                <a:solidFill>
                  <a:prstClr val="black"/>
                </a:solidFill>
                <a:cs typeface="Arial" pitchFamily="34" charset="0"/>
              </a:rPr>
              <a:t>art 739 </a:t>
            </a:r>
            <a:r>
              <a:rPr lang="es-CR" sz="2300" dirty="0" err="1">
                <a:solidFill>
                  <a:prstClr val="black"/>
                </a:solidFill>
                <a:cs typeface="Arial" pitchFamily="34" charset="0"/>
              </a:rPr>
              <a:t>c.c</a:t>
            </a:r>
            <a:r>
              <a:rPr lang="es-CR" sz="2300" dirty="0">
                <a:solidFill>
                  <a:prstClr val="black"/>
                </a:solidFill>
                <a:cs typeface="Arial" pitchFamily="34" charset="0"/>
              </a:rPr>
              <a:t> </a:t>
            </a:r>
            <a:r>
              <a:rPr lang="es-CR" sz="2300" dirty="0" smtClean="0">
                <a:solidFill>
                  <a:prstClr val="black"/>
                </a:solidFill>
                <a:cs typeface="Arial" pitchFamily="34" charset="0"/>
              </a:rPr>
              <a:t>                             </a:t>
            </a:r>
            <a:r>
              <a:rPr lang="es-CR" sz="1800" dirty="0">
                <a:solidFill>
                  <a:prstClr val="black"/>
                </a:solidFill>
                <a:latin typeface="Arial" pitchFamily="34" charset="0"/>
                <a:cs typeface="Arial" pitchFamily="34" charset="0"/>
              </a:rPr>
              <a:t>* hace suyo el edificio, plantación o </a:t>
            </a:r>
          </a:p>
          <a:p>
            <a:pPr marL="0" lvl="0" indent="0">
              <a:buNone/>
            </a:pPr>
            <a:r>
              <a:rPr lang="es-CR" sz="1800" dirty="0">
                <a:solidFill>
                  <a:prstClr val="black"/>
                </a:solidFill>
                <a:latin typeface="Arial" pitchFamily="34" charset="0"/>
                <a:cs typeface="Arial" pitchFamily="34" charset="0"/>
              </a:rPr>
              <a:t>                                                                        </a:t>
            </a:r>
            <a:r>
              <a:rPr lang="es-CR" sz="1800" dirty="0" smtClean="0">
                <a:solidFill>
                  <a:prstClr val="black"/>
                </a:solidFill>
                <a:latin typeface="Arial" pitchFamily="34" charset="0"/>
                <a:cs typeface="Arial" pitchFamily="34" charset="0"/>
              </a:rPr>
              <a:t>                   </a:t>
            </a:r>
            <a:r>
              <a:rPr lang="es-CR" sz="1800" dirty="0">
                <a:solidFill>
                  <a:prstClr val="black"/>
                </a:solidFill>
                <a:latin typeface="Arial" pitchFamily="34" charset="0"/>
                <a:cs typeface="Arial" pitchFamily="34" charset="0"/>
              </a:rPr>
              <a:t>sementera, pagando las indemni-</a:t>
            </a:r>
          </a:p>
          <a:p>
            <a:pPr marL="0" lvl="0" indent="0">
              <a:buNone/>
            </a:pPr>
            <a:r>
              <a:rPr lang="es-CR" sz="1800" dirty="0">
                <a:solidFill>
                  <a:prstClr val="black"/>
                </a:solidFill>
                <a:latin typeface="Arial" pitchFamily="34" charset="0"/>
                <a:cs typeface="Arial" pitchFamily="34" charset="0"/>
              </a:rPr>
              <a:t>    </a:t>
            </a:r>
            <a:r>
              <a:rPr lang="es-CR" sz="1800" dirty="0" smtClean="0">
                <a:solidFill>
                  <a:prstClr val="black"/>
                </a:solidFill>
                <a:latin typeface="Arial" pitchFamily="34" charset="0"/>
                <a:cs typeface="Arial" pitchFamily="34" charset="0"/>
              </a:rPr>
              <a:t>                                                                                      </a:t>
            </a:r>
            <a:r>
              <a:rPr lang="es-CR" sz="1800" dirty="0">
                <a:solidFill>
                  <a:prstClr val="black"/>
                </a:solidFill>
                <a:latin typeface="Arial" pitchFamily="34" charset="0"/>
                <a:cs typeface="Arial" pitchFamily="34" charset="0"/>
              </a:rPr>
              <a:t>zaciones de </a:t>
            </a:r>
            <a:r>
              <a:rPr lang="es-CR" sz="1800" dirty="0" smtClean="0">
                <a:solidFill>
                  <a:prstClr val="black"/>
                </a:solidFill>
                <a:latin typeface="Arial" pitchFamily="34" charset="0"/>
                <a:cs typeface="Arial" pitchFamily="34" charset="0"/>
              </a:rPr>
              <a:t>rigor</a:t>
            </a:r>
            <a:endParaRPr lang="es-CR" dirty="0">
              <a:solidFill>
                <a:prstClr val="black"/>
              </a:solidFill>
            </a:endParaRPr>
          </a:p>
          <a:p>
            <a:pPr marL="0" lvl="0" indent="0">
              <a:buNone/>
            </a:pPr>
            <a:r>
              <a:rPr lang="es-CR" sz="2300" b="1" i="1" dirty="0" smtClean="0">
                <a:solidFill>
                  <a:prstClr val="black"/>
                </a:solidFill>
                <a:latin typeface="Arial" pitchFamily="34" charset="0"/>
                <a:cs typeface="Arial" pitchFamily="34" charset="0"/>
              </a:rPr>
              <a:t>Propietario </a:t>
            </a:r>
            <a:r>
              <a:rPr lang="es-CR" sz="2300" b="1" i="1" dirty="0">
                <a:solidFill>
                  <a:prstClr val="black"/>
                </a:solidFill>
                <a:latin typeface="Arial" pitchFamily="34" charset="0"/>
                <a:cs typeface="Arial" pitchFamily="34" charset="0"/>
              </a:rPr>
              <a:t>de la accesión tiene  dos </a:t>
            </a:r>
          </a:p>
          <a:p>
            <a:pPr marL="0" lvl="0" indent="0">
              <a:buNone/>
            </a:pPr>
            <a:r>
              <a:rPr lang="es-CR" sz="2300" b="1" i="1" dirty="0">
                <a:solidFill>
                  <a:prstClr val="black"/>
                </a:solidFill>
                <a:latin typeface="Arial" pitchFamily="34" charset="0"/>
                <a:cs typeface="Arial" pitchFamily="34" charset="0"/>
              </a:rPr>
              <a:t>Opciones para exigir el pago de las </a:t>
            </a:r>
          </a:p>
          <a:p>
            <a:pPr marL="0" lvl="0" indent="0">
              <a:buNone/>
            </a:pPr>
            <a:r>
              <a:rPr lang="es-CR" sz="2300" b="1" i="1" dirty="0">
                <a:solidFill>
                  <a:prstClr val="black"/>
                </a:solidFill>
                <a:latin typeface="Arial" pitchFamily="34" charset="0"/>
                <a:cs typeface="Arial" pitchFamily="34" charset="0"/>
              </a:rPr>
              <a:t>Mejoras , hechas por un tercero  </a:t>
            </a:r>
          </a:p>
          <a:p>
            <a:pPr marL="0" indent="0">
              <a:buNone/>
            </a:pPr>
            <a:endParaRPr lang="es-CR" sz="1800" dirty="0">
              <a:latin typeface="Arial" pitchFamily="34" charset="0"/>
              <a:cs typeface="Arial" pitchFamily="34" charset="0"/>
            </a:endParaRPr>
          </a:p>
          <a:p>
            <a:pPr marL="0" indent="0">
              <a:buNone/>
            </a:pPr>
            <a:endParaRPr lang="es-CR" sz="1800" dirty="0" smtClean="0">
              <a:latin typeface="Arial" pitchFamily="34" charset="0"/>
              <a:cs typeface="Arial" pitchFamily="34" charset="0"/>
            </a:endParaRPr>
          </a:p>
          <a:p>
            <a:pPr marL="0" indent="0">
              <a:buNone/>
            </a:pPr>
            <a:endParaRPr lang="es-CR" sz="1800" dirty="0" smtClean="0">
              <a:latin typeface="Arial" pitchFamily="34" charset="0"/>
              <a:cs typeface="Arial" pitchFamily="34" charset="0"/>
            </a:endParaRPr>
          </a:p>
          <a:p>
            <a:pPr marL="0" indent="0">
              <a:buNone/>
            </a:pPr>
            <a:r>
              <a:rPr lang="es-CR" sz="1800" dirty="0">
                <a:latin typeface="Arial" pitchFamily="34" charset="0"/>
                <a:cs typeface="Arial" pitchFamily="34" charset="0"/>
              </a:rPr>
              <a:t> </a:t>
            </a:r>
            <a:r>
              <a:rPr lang="es-CR" sz="1800" dirty="0" smtClean="0">
                <a:latin typeface="Arial" pitchFamily="34" charset="0"/>
                <a:cs typeface="Arial" pitchFamily="34" charset="0"/>
              </a:rPr>
              <a:t>                                                                       </a:t>
            </a:r>
            <a:endParaRPr lang="es-CR" dirty="0" smtClean="0"/>
          </a:p>
        </p:txBody>
      </p:sp>
      <p:sp>
        <p:nvSpPr>
          <p:cNvPr id="3" name="2 Abrir llave"/>
          <p:cNvSpPr/>
          <p:nvPr/>
        </p:nvSpPr>
        <p:spPr>
          <a:xfrm>
            <a:off x="4067944" y="1484784"/>
            <a:ext cx="1008112" cy="35283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Tree>
    <p:extLst>
      <p:ext uri="{BB962C8B-B14F-4D97-AF65-F5344CB8AC3E}">
        <p14:creationId xmlns:p14="http://schemas.microsoft.com/office/powerpoint/2010/main" val="296192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p:cTn id="13"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5" end="5"/>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p:cTn id="19"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6" end="6"/>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 calcmode="lin" valueType="num">
                                      <p:cBhvr>
                                        <p:cTn id="25"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7" end="7"/>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p:cTn id="31"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8" end="8"/>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 calcmode="lin" valueType="num">
                                      <p:cBhvr>
                                        <p:cTn id="37"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38"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39" dur="1000" fill="hold"/>
                                        <p:tgtEl>
                                          <p:spTgt spid="5">
                                            <p:txEl>
                                              <p:pRg st="9" end="9"/>
                                            </p:txEl>
                                          </p:spTgt>
                                        </p:tgtEl>
                                        <p:attrNameLst>
                                          <p:attrName>style.rotation</p:attrName>
                                        </p:attrNameLst>
                                      </p:cBhvr>
                                      <p:tavLst>
                                        <p:tav tm="0">
                                          <p:val>
                                            <p:fltVal val="90"/>
                                          </p:val>
                                        </p:tav>
                                        <p:tav tm="100000">
                                          <p:val>
                                            <p:fltVal val="0"/>
                                          </p:val>
                                        </p:tav>
                                      </p:tavLst>
                                    </p:anim>
                                    <p:animEffect transition="in" filter="fade">
                                      <p:cBhvr>
                                        <p:cTn id="40" dur="1000"/>
                                        <p:tgtEl>
                                          <p:spTgt spid="5">
                                            <p:txEl>
                                              <p:pRg st="9" end="9"/>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 calcmode="lin" valueType="num">
                                      <p:cBhvr>
                                        <p:cTn id="43" dur="10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44" dur="1000" fill="hold"/>
                                        <p:tgtEl>
                                          <p:spTgt spid="5">
                                            <p:txEl>
                                              <p:pRg st="10" end="10"/>
                                            </p:txEl>
                                          </p:spTgt>
                                        </p:tgtEl>
                                        <p:attrNameLst>
                                          <p:attrName>ppt_h</p:attrName>
                                        </p:attrNameLst>
                                      </p:cBhvr>
                                      <p:tavLst>
                                        <p:tav tm="0">
                                          <p:val>
                                            <p:fltVal val="0"/>
                                          </p:val>
                                        </p:tav>
                                        <p:tav tm="100000">
                                          <p:val>
                                            <p:strVal val="#ppt_h"/>
                                          </p:val>
                                        </p:tav>
                                      </p:tavLst>
                                    </p:anim>
                                    <p:anim calcmode="lin" valueType="num">
                                      <p:cBhvr>
                                        <p:cTn id="45" dur="1000" fill="hold"/>
                                        <p:tgtEl>
                                          <p:spTgt spid="5">
                                            <p:txEl>
                                              <p:pRg st="10" end="10"/>
                                            </p:txEl>
                                          </p:spTgt>
                                        </p:tgtEl>
                                        <p:attrNameLst>
                                          <p:attrName>style.rotation</p:attrName>
                                        </p:attrNameLst>
                                      </p:cBhvr>
                                      <p:tavLst>
                                        <p:tav tm="0">
                                          <p:val>
                                            <p:fltVal val="90"/>
                                          </p:val>
                                        </p:tav>
                                        <p:tav tm="100000">
                                          <p:val>
                                            <p:fltVal val="0"/>
                                          </p:val>
                                        </p:tav>
                                      </p:tavLst>
                                    </p:anim>
                                    <p:animEffect transition="in" filter="fade">
                                      <p:cBhvr>
                                        <p:cTn id="46" dur="1000"/>
                                        <p:tgtEl>
                                          <p:spTgt spid="5">
                                            <p:txEl>
                                              <p:pRg st="10" end="10"/>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5">
                                            <p:txEl>
                                              <p:pRg st="11" end="11"/>
                                            </p:txEl>
                                          </p:spTgt>
                                        </p:tgtEl>
                                        <p:attrNameLst>
                                          <p:attrName>style.visibility</p:attrName>
                                        </p:attrNameLst>
                                      </p:cBhvr>
                                      <p:to>
                                        <p:strVal val="visible"/>
                                      </p:to>
                                    </p:set>
                                    <p:anim calcmode="lin" valueType="num">
                                      <p:cBhvr>
                                        <p:cTn id="49" dur="10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50" dur="1000" fill="hold"/>
                                        <p:tgtEl>
                                          <p:spTgt spid="5">
                                            <p:txEl>
                                              <p:pRg st="11" end="11"/>
                                            </p:txEl>
                                          </p:spTgt>
                                        </p:tgtEl>
                                        <p:attrNameLst>
                                          <p:attrName>ppt_h</p:attrName>
                                        </p:attrNameLst>
                                      </p:cBhvr>
                                      <p:tavLst>
                                        <p:tav tm="0">
                                          <p:val>
                                            <p:fltVal val="0"/>
                                          </p:val>
                                        </p:tav>
                                        <p:tav tm="100000">
                                          <p:val>
                                            <p:strVal val="#ppt_h"/>
                                          </p:val>
                                        </p:tav>
                                      </p:tavLst>
                                    </p:anim>
                                    <p:anim calcmode="lin" valueType="num">
                                      <p:cBhvr>
                                        <p:cTn id="51" dur="1000" fill="hold"/>
                                        <p:tgtEl>
                                          <p:spTgt spid="5">
                                            <p:txEl>
                                              <p:pRg st="11" end="11"/>
                                            </p:txEl>
                                          </p:spTgt>
                                        </p:tgtEl>
                                        <p:attrNameLst>
                                          <p:attrName>style.rotation</p:attrName>
                                        </p:attrNameLst>
                                      </p:cBhvr>
                                      <p:tavLst>
                                        <p:tav tm="0">
                                          <p:val>
                                            <p:fltVal val="90"/>
                                          </p:val>
                                        </p:tav>
                                        <p:tav tm="100000">
                                          <p:val>
                                            <p:fltVal val="0"/>
                                          </p:val>
                                        </p:tav>
                                      </p:tavLst>
                                    </p:anim>
                                    <p:animEffect transition="in" filter="fade">
                                      <p:cBhvr>
                                        <p:cTn id="52" dur="1000"/>
                                        <p:tgtEl>
                                          <p:spTgt spid="5">
                                            <p:txEl>
                                              <p:pRg st="11" end="11"/>
                                            </p:txEl>
                                          </p:spTgt>
                                        </p:tgtEl>
                                      </p:cBhvr>
                                    </p:animEffect>
                                  </p:childTnLst>
                                </p:cTn>
                              </p:par>
                              <p:par>
                                <p:cTn id="53" presetID="31" presetClass="entr" presetSubtype="0" fill="hold" nodeType="with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anim calcmode="lin" valueType="num">
                                      <p:cBhvr>
                                        <p:cTn id="55" dur="10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56" dur="1000" fill="hold"/>
                                        <p:tgtEl>
                                          <p:spTgt spid="5">
                                            <p:txEl>
                                              <p:pRg st="12" end="12"/>
                                            </p:txEl>
                                          </p:spTgt>
                                        </p:tgtEl>
                                        <p:attrNameLst>
                                          <p:attrName>ppt_h</p:attrName>
                                        </p:attrNameLst>
                                      </p:cBhvr>
                                      <p:tavLst>
                                        <p:tav tm="0">
                                          <p:val>
                                            <p:fltVal val="0"/>
                                          </p:val>
                                        </p:tav>
                                        <p:tav tm="100000">
                                          <p:val>
                                            <p:strVal val="#ppt_h"/>
                                          </p:val>
                                        </p:tav>
                                      </p:tavLst>
                                    </p:anim>
                                    <p:anim calcmode="lin" valueType="num">
                                      <p:cBhvr>
                                        <p:cTn id="57" dur="1000" fill="hold"/>
                                        <p:tgtEl>
                                          <p:spTgt spid="5">
                                            <p:txEl>
                                              <p:pRg st="12" end="12"/>
                                            </p:txEl>
                                          </p:spTgt>
                                        </p:tgtEl>
                                        <p:attrNameLst>
                                          <p:attrName>style.rotation</p:attrName>
                                        </p:attrNameLst>
                                      </p:cBhvr>
                                      <p:tavLst>
                                        <p:tav tm="0">
                                          <p:val>
                                            <p:fltVal val="90"/>
                                          </p:val>
                                        </p:tav>
                                        <p:tav tm="100000">
                                          <p:val>
                                            <p:fltVal val="0"/>
                                          </p:val>
                                        </p:tav>
                                      </p:tavLst>
                                    </p:anim>
                                    <p:animEffect transition="in" filter="fade">
                                      <p:cBhvr>
                                        <p:cTn id="58" dur="1000"/>
                                        <p:tgtEl>
                                          <p:spTgt spid="5">
                                            <p:txEl>
                                              <p:pRg st="12" end="12"/>
                                            </p:txEl>
                                          </p:spTgt>
                                        </p:tgtEl>
                                      </p:cBhvr>
                                    </p:animEffect>
                                  </p:childTnLst>
                                </p:cTn>
                              </p:par>
                              <p:par>
                                <p:cTn id="59" presetID="31" presetClass="entr" presetSubtype="0" fill="hold" nodeType="withEffect">
                                  <p:stCondLst>
                                    <p:cond delay="0"/>
                                  </p:stCondLst>
                                  <p:childTnLst>
                                    <p:set>
                                      <p:cBhvr>
                                        <p:cTn id="60" dur="1" fill="hold">
                                          <p:stCondLst>
                                            <p:cond delay="0"/>
                                          </p:stCondLst>
                                        </p:cTn>
                                        <p:tgtEl>
                                          <p:spTgt spid="5">
                                            <p:txEl>
                                              <p:pRg st="13" end="13"/>
                                            </p:txEl>
                                          </p:spTgt>
                                        </p:tgtEl>
                                        <p:attrNameLst>
                                          <p:attrName>style.visibility</p:attrName>
                                        </p:attrNameLst>
                                      </p:cBhvr>
                                      <p:to>
                                        <p:strVal val="visible"/>
                                      </p:to>
                                    </p:set>
                                    <p:anim calcmode="lin" valueType="num">
                                      <p:cBhvr>
                                        <p:cTn id="61" dur="10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62" dur="1000" fill="hold"/>
                                        <p:tgtEl>
                                          <p:spTgt spid="5">
                                            <p:txEl>
                                              <p:pRg st="13" end="13"/>
                                            </p:txEl>
                                          </p:spTgt>
                                        </p:tgtEl>
                                        <p:attrNameLst>
                                          <p:attrName>ppt_h</p:attrName>
                                        </p:attrNameLst>
                                      </p:cBhvr>
                                      <p:tavLst>
                                        <p:tav tm="0">
                                          <p:val>
                                            <p:fltVal val="0"/>
                                          </p:val>
                                        </p:tav>
                                        <p:tav tm="100000">
                                          <p:val>
                                            <p:strVal val="#ppt_h"/>
                                          </p:val>
                                        </p:tav>
                                      </p:tavLst>
                                    </p:anim>
                                    <p:anim calcmode="lin" valueType="num">
                                      <p:cBhvr>
                                        <p:cTn id="63" dur="1000" fill="hold"/>
                                        <p:tgtEl>
                                          <p:spTgt spid="5">
                                            <p:txEl>
                                              <p:pRg st="13" end="13"/>
                                            </p:txEl>
                                          </p:spTgt>
                                        </p:tgtEl>
                                        <p:attrNameLst>
                                          <p:attrName>style.rotation</p:attrName>
                                        </p:attrNameLst>
                                      </p:cBhvr>
                                      <p:tavLst>
                                        <p:tav tm="0">
                                          <p:val>
                                            <p:fltVal val="90"/>
                                          </p:val>
                                        </p:tav>
                                        <p:tav tm="100000">
                                          <p:val>
                                            <p:fltVal val="0"/>
                                          </p:val>
                                        </p:tav>
                                      </p:tavLst>
                                    </p:anim>
                                    <p:animEffect transition="in" filter="fade">
                                      <p:cBhvr>
                                        <p:cTn id="64" dur="1000"/>
                                        <p:tgtEl>
                                          <p:spTgt spid="5">
                                            <p:txEl>
                                              <p:pRg st="13" end="13"/>
                                            </p:txEl>
                                          </p:spTgt>
                                        </p:tgtEl>
                                      </p:cBhvr>
                                    </p:animEffect>
                                  </p:childTnLst>
                                </p:cTn>
                              </p:par>
                              <p:par>
                                <p:cTn id="65" presetID="31" presetClass="entr" presetSubtype="0" fill="hold" nodeType="with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 calcmode="lin" valueType="num">
                                      <p:cBhvr>
                                        <p:cTn id="67" dur="1000" fill="hold"/>
                                        <p:tgtEl>
                                          <p:spTgt spid="5">
                                            <p:txEl>
                                              <p:pRg st="14" end="14"/>
                                            </p:txEl>
                                          </p:spTgt>
                                        </p:tgtEl>
                                        <p:attrNameLst>
                                          <p:attrName>ppt_w</p:attrName>
                                        </p:attrNameLst>
                                      </p:cBhvr>
                                      <p:tavLst>
                                        <p:tav tm="0">
                                          <p:val>
                                            <p:fltVal val="0"/>
                                          </p:val>
                                        </p:tav>
                                        <p:tav tm="100000">
                                          <p:val>
                                            <p:strVal val="#ppt_w"/>
                                          </p:val>
                                        </p:tav>
                                      </p:tavLst>
                                    </p:anim>
                                    <p:anim calcmode="lin" valueType="num">
                                      <p:cBhvr>
                                        <p:cTn id="68" dur="1000" fill="hold"/>
                                        <p:tgtEl>
                                          <p:spTgt spid="5">
                                            <p:txEl>
                                              <p:pRg st="14" end="14"/>
                                            </p:txEl>
                                          </p:spTgt>
                                        </p:tgtEl>
                                        <p:attrNameLst>
                                          <p:attrName>ppt_h</p:attrName>
                                        </p:attrNameLst>
                                      </p:cBhvr>
                                      <p:tavLst>
                                        <p:tav tm="0">
                                          <p:val>
                                            <p:fltVal val="0"/>
                                          </p:val>
                                        </p:tav>
                                        <p:tav tm="100000">
                                          <p:val>
                                            <p:strVal val="#ppt_h"/>
                                          </p:val>
                                        </p:tav>
                                      </p:tavLst>
                                    </p:anim>
                                    <p:anim calcmode="lin" valueType="num">
                                      <p:cBhvr>
                                        <p:cTn id="69" dur="1000" fill="hold"/>
                                        <p:tgtEl>
                                          <p:spTgt spid="5">
                                            <p:txEl>
                                              <p:pRg st="14" end="14"/>
                                            </p:txEl>
                                          </p:spTgt>
                                        </p:tgtEl>
                                        <p:attrNameLst>
                                          <p:attrName>style.rotation</p:attrName>
                                        </p:attrNameLst>
                                      </p:cBhvr>
                                      <p:tavLst>
                                        <p:tav tm="0">
                                          <p:val>
                                            <p:fltVal val="90"/>
                                          </p:val>
                                        </p:tav>
                                        <p:tav tm="100000">
                                          <p:val>
                                            <p:fltVal val="0"/>
                                          </p:val>
                                        </p:tav>
                                      </p:tavLst>
                                    </p:anim>
                                    <p:animEffect transition="in" filter="fade">
                                      <p:cBhvr>
                                        <p:cTn id="70" dur="1000"/>
                                        <p:tgtEl>
                                          <p:spTgt spid="5">
                                            <p:txEl>
                                              <p:pRg st="14" end="14"/>
                                            </p:txEl>
                                          </p:spTgt>
                                        </p:tgtEl>
                                      </p:cBhvr>
                                    </p:animEffect>
                                  </p:childTnLst>
                                </p:cTn>
                              </p:par>
                              <p:par>
                                <p:cTn id="71" presetID="31" presetClass="entr" presetSubtype="0" fill="hold" nodeType="withEffect">
                                  <p:stCondLst>
                                    <p:cond delay="0"/>
                                  </p:stCondLst>
                                  <p:childTnLst>
                                    <p:set>
                                      <p:cBhvr>
                                        <p:cTn id="72" dur="1" fill="hold">
                                          <p:stCondLst>
                                            <p:cond delay="0"/>
                                          </p:stCondLst>
                                        </p:cTn>
                                        <p:tgtEl>
                                          <p:spTgt spid="5">
                                            <p:txEl>
                                              <p:pRg st="15" end="15"/>
                                            </p:txEl>
                                          </p:spTgt>
                                        </p:tgtEl>
                                        <p:attrNameLst>
                                          <p:attrName>style.visibility</p:attrName>
                                        </p:attrNameLst>
                                      </p:cBhvr>
                                      <p:to>
                                        <p:strVal val="visible"/>
                                      </p:to>
                                    </p:set>
                                    <p:anim calcmode="lin" valueType="num">
                                      <p:cBhvr>
                                        <p:cTn id="73" dur="1000" fill="hold"/>
                                        <p:tgtEl>
                                          <p:spTgt spid="5">
                                            <p:txEl>
                                              <p:pRg st="15" end="15"/>
                                            </p:txEl>
                                          </p:spTgt>
                                        </p:tgtEl>
                                        <p:attrNameLst>
                                          <p:attrName>ppt_w</p:attrName>
                                        </p:attrNameLst>
                                      </p:cBhvr>
                                      <p:tavLst>
                                        <p:tav tm="0">
                                          <p:val>
                                            <p:fltVal val="0"/>
                                          </p:val>
                                        </p:tav>
                                        <p:tav tm="100000">
                                          <p:val>
                                            <p:strVal val="#ppt_w"/>
                                          </p:val>
                                        </p:tav>
                                      </p:tavLst>
                                    </p:anim>
                                    <p:anim calcmode="lin" valueType="num">
                                      <p:cBhvr>
                                        <p:cTn id="74" dur="1000" fill="hold"/>
                                        <p:tgtEl>
                                          <p:spTgt spid="5">
                                            <p:txEl>
                                              <p:pRg st="15" end="15"/>
                                            </p:txEl>
                                          </p:spTgt>
                                        </p:tgtEl>
                                        <p:attrNameLst>
                                          <p:attrName>ppt_h</p:attrName>
                                        </p:attrNameLst>
                                      </p:cBhvr>
                                      <p:tavLst>
                                        <p:tav tm="0">
                                          <p:val>
                                            <p:fltVal val="0"/>
                                          </p:val>
                                        </p:tav>
                                        <p:tav tm="100000">
                                          <p:val>
                                            <p:strVal val="#ppt_h"/>
                                          </p:val>
                                        </p:tav>
                                      </p:tavLst>
                                    </p:anim>
                                    <p:anim calcmode="lin" valueType="num">
                                      <p:cBhvr>
                                        <p:cTn id="75" dur="1000" fill="hold"/>
                                        <p:tgtEl>
                                          <p:spTgt spid="5">
                                            <p:txEl>
                                              <p:pRg st="15" end="15"/>
                                            </p:txEl>
                                          </p:spTgt>
                                        </p:tgtEl>
                                        <p:attrNameLst>
                                          <p:attrName>style.rotation</p:attrName>
                                        </p:attrNameLst>
                                      </p:cBhvr>
                                      <p:tavLst>
                                        <p:tav tm="0">
                                          <p:val>
                                            <p:fltVal val="90"/>
                                          </p:val>
                                        </p:tav>
                                        <p:tav tm="100000">
                                          <p:val>
                                            <p:fltVal val="0"/>
                                          </p:val>
                                        </p:tav>
                                      </p:tavLst>
                                    </p:anim>
                                    <p:animEffect transition="in" filter="fade">
                                      <p:cBhvr>
                                        <p:cTn id="76" dur="1000"/>
                                        <p:tgtEl>
                                          <p:spTgt spid="5">
                                            <p:txEl>
                                              <p:pRg st="15" end="15"/>
                                            </p:txEl>
                                          </p:spTgt>
                                        </p:tgtEl>
                                      </p:cBhvr>
                                    </p:animEffect>
                                  </p:childTnLst>
                                </p:cTn>
                              </p:par>
                              <p:par>
                                <p:cTn id="77" presetID="31" presetClass="entr" presetSubtype="0" fill="hold" nodeType="withEffect">
                                  <p:stCondLst>
                                    <p:cond delay="0"/>
                                  </p:stCondLst>
                                  <p:childTnLst>
                                    <p:set>
                                      <p:cBhvr>
                                        <p:cTn id="78" dur="1" fill="hold">
                                          <p:stCondLst>
                                            <p:cond delay="0"/>
                                          </p:stCondLst>
                                        </p:cTn>
                                        <p:tgtEl>
                                          <p:spTgt spid="5">
                                            <p:txEl>
                                              <p:pRg st="16" end="16"/>
                                            </p:txEl>
                                          </p:spTgt>
                                        </p:tgtEl>
                                        <p:attrNameLst>
                                          <p:attrName>style.visibility</p:attrName>
                                        </p:attrNameLst>
                                      </p:cBhvr>
                                      <p:to>
                                        <p:strVal val="visible"/>
                                      </p:to>
                                    </p:set>
                                    <p:anim calcmode="lin" valueType="num">
                                      <p:cBhvr>
                                        <p:cTn id="79" dur="1000" fill="hold"/>
                                        <p:tgtEl>
                                          <p:spTgt spid="5">
                                            <p:txEl>
                                              <p:pRg st="16" end="16"/>
                                            </p:txEl>
                                          </p:spTgt>
                                        </p:tgtEl>
                                        <p:attrNameLst>
                                          <p:attrName>ppt_w</p:attrName>
                                        </p:attrNameLst>
                                      </p:cBhvr>
                                      <p:tavLst>
                                        <p:tav tm="0">
                                          <p:val>
                                            <p:fltVal val="0"/>
                                          </p:val>
                                        </p:tav>
                                        <p:tav tm="100000">
                                          <p:val>
                                            <p:strVal val="#ppt_w"/>
                                          </p:val>
                                        </p:tav>
                                      </p:tavLst>
                                    </p:anim>
                                    <p:anim calcmode="lin" valueType="num">
                                      <p:cBhvr>
                                        <p:cTn id="80" dur="1000" fill="hold"/>
                                        <p:tgtEl>
                                          <p:spTgt spid="5">
                                            <p:txEl>
                                              <p:pRg st="16" end="16"/>
                                            </p:txEl>
                                          </p:spTgt>
                                        </p:tgtEl>
                                        <p:attrNameLst>
                                          <p:attrName>ppt_h</p:attrName>
                                        </p:attrNameLst>
                                      </p:cBhvr>
                                      <p:tavLst>
                                        <p:tav tm="0">
                                          <p:val>
                                            <p:fltVal val="0"/>
                                          </p:val>
                                        </p:tav>
                                        <p:tav tm="100000">
                                          <p:val>
                                            <p:strVal val="#ppt_h"/>
                                          </p:val>
                                        </p:tav>
                                      </p:tavLst>
                                    </p:anim>
                                    <p:anim calcmode="lin" valueType="num">
                                      <p:cBhvr>
                                        <p:cTn id="81" dur="1000" fill="hold"/>
                                        <p:tgtEl>
                                          <p:spTgt spid="5">
                                            <p:txEl>
                                              <p:pRg st="16" end="16"/>
                                            </p:txEl>
                                          </p:spTgt>
                                        </p:tgtEl>
                                        <p:attrNameLst>
                                          <p:attrName>style.rotation</p:attrName>
                                        </p:attrNameLst>
                                      </p:cBhvr>
                                      <p:tavLst>
                                        <p:tav tm="0">
                                          <p:val>
                                            <p:fltVal val="90"/>
                                          </p:val>
                                        </p:tav>
                                        <p:tav tm="100000">
                                          <p:val>
                                            <p:fltVal val="0"/>
                                          </p:val>
                                        </p:tav>
                                      </p:tavLst>
                                    </p:anim>
                                    <p:animEffect transition="in" filter="fade">
                                      <p:cBhvr>
                                        <p:cTn id="82" dur="10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2"/>
            <a:ext cx="9144000" cy="6858000"/>
          </a:xfrm>
          <a:prstGeom prst="rect">
            <a:avLst/>
          </a:prstGeom>
        </p:spPr>
      </p:pic>
      <p:sp>
        <p:nvSpPr>
          <p:cNvPr id="5" name="Title 4"/>
          <p:cNvSpPr>
            <a:spLocks noGrp="1"/>
          </p:cNvSpPr>
          <p:nvPr>
            <p:ph type="ctrTitle"/>
          </p:nvPr>
        </p:nvSpPr>
        <p:spPr>
          <a:xfrm>
            <a:off x="685800" y="2130425"/>
            <a:ext cx="7772400" cy="2882751"/>
          </a:xfrm>
        </p:spPr>
        <p:txBody>
          <a:bodyPr>
            <a:normAutofit fontScale="90000"/>
          </a:bodyPr>
          <a:lstStyle/>
          <a:p>
            <a:r>
              <a:rPr lang="en-US" sz="7200" dirty="0">
                <a:solidFill>
                  <a:srgbClr val="92D050"/>
                </a:solidFill>
              </a:rPr>
              <a:t/>
            </a:r>
            <a:br>
              <a:rPr lang="en-US" sz="7200" dirty="0">
                <a:solidFill>
                  <a:srgbClr val="92D050"/>
                </a:solidFill>
              </a:rPr>
            </a:br>
            <a:r>
              <a:rPr lang="en-US" sz="7200" b="1" dirty="0">
                <a:solidFill>
                  <a:schemeClr val="accent3">
                    <a:lumMod val="75000"/>
                  </a:schemeClr>
                </a:solidFill>
              </a:rPr>
              <a:t>c. De mueble a mueble</a:t>
            </a:r>
            <a:endParaRPr lang="es-CR" sz="7200" b="1" dirty="0">
              <a:solidFill>
                <a:schemeClr val="accent3">
                  <a:lumMod val="75000"/>
                </a:schemeClr>
              </a:solidFill>
              <a:latin typeface="Arial Black" pitchFamily="34" charset="0"/>
            </a:endParaRPr>
          </a:p>
        </p:txBody>
      </p:sp>
    </p:spTree>
    <p:extLst>
      <p:ext uri="{BB962C8B-B14F-4D97-AF65-F5344CB8AC3E}">
        <p14:creationId xmlns:p14="http://schemas.microsoft.com/office/powerpoint/2010/main" val="152277634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5328592"/>
          </a:xfrm>
        </p:spPr>
        <p:txBody>
          <a:bodyPr>
            <a:normAutofit/>
          </a:bodyPr>
          <a:lstStyle/>
          <a:p>
            <a:pPr algn="just"/>
            <a:r>
              <a:rPr lang="es-CO" b="1" dirty="0" smtClean="0">
                <a:solidFill>
                  <a:schemeClr val="accent3">
                    <a:lumMod val="75000"/>
                  </a:schemeClr>
                </a:solidFill>
                <a:cs typeface="Andalus" pitchFamily="18" charset="-78"/>
              </a:rPr>
              <a:t>ADJUDICACIÓN</a:t>
            </a:r>
            <a:r>
              <a:rPr lang="es-CO" b="1" dirty="0">
                <a:solidFill>
                  <a:schemeClr val="accent3">
                    <a:lumMod val="75000"/>
                  </a:schemeClr>
                </a:solidFill>
                <a:cs typeface="Andalus" pitchFamily="18" charset="-78"/>
              </a:rPr>
              <a:t>: </a:t>
            </a:r>
            <a:r>
              <a:rPr lang="es-CO" dirty="0">
                <a:solidFill>
                  <a:schemeClr val="bg2">
                    <a:lumMod val="25000"/>
                  </a:schemeClr>
                </a:solidFill>
                <a:cs typeface="Andalus" pitchFamily="18" charset="-78"/>
              </a:rPr>
              <a:t>Es una especie de accesión, y se verifica cuando dos cosas muebles pertenecientes a diferentes dueños, se juntan una a otra, pero de modo que puedan separarse y subsistir cada una después de separada.</a:t>
            </a:r>
          </a:p>
          <a:p>
            <a:pPr marL="45720" indent="0" algn="ctr">
              <a:buNone/>
            </a:pPr>
            <a:r>
              <a:rPr lang="es-CO" b="1" dirty="0">
                <a:solidFill>
                  <a:schemeClr val="bg2">
                    <a:lumMod val="25000"/>
                  </a:schemeClr>
                </a:solidFill>
                <a:cs typeface="Andalus" pitchFamily="18" charset="-78"/>
              </a:rPr>
              <a:t>   «Como cuando el diamante se engasta en el oro de otra,</a:t>
            </a:r>
          </a:p>
          <a:p>
            <a:pPr marL="45720" indent="0" algn="ctr">
              <a:buNone/>
            </a:pPr>
            <a:r>
              <a:rPr lang="es-CO" b="1" dirty="0">
                <a:solidFill>
                  <a:schemeClr val="bg2">
                    <a:lumMod val="25000"/>
                  </a:schemeClr>
                </a:solidFill>
                <a:cs typeface="Andalus" pitchFamily="18" charset="-78"/>
              </a:rPr>
              <a:t>     o en marco ajeno se pone un espejo propio»</a:t>
            </a:r>
          </a:p>
          <a:p>
            <a:endParaRPr lang="es-CR" dirty="0"/>
          </a:p>
        </p:txBody>
      </p:sp>
    </p:spTree>
    <p:extLst>
      <p:ext uri="{BB962C8B-B14F-4D97-AF65-F5344CB8AC3E}">
        <p14:creationId xmlns:p14="http://schemas.microsoft.com/office/powerpoint/2010/main" val="18346874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b="1" dirty="0">
                <a:solidFill>
                  <a:schemeClr val="accent3">
                    <a:lumMod val="75000"/>
                  </a:schemeClr>
                </a:solidFill>
                <a:latin typeface="Arial Black" pitchFamily="34" charset="0"/>
              </a:rPr>
              <a:t>ESPECIFICACION </a:t>
            </a:r>
            <a:br>
              <a:rPr lang="es-CO" b="1" dirty="0">
                <a:solidFill>
                  <a:schemeClr val="accent3">
                    <a:lumMod val="75000"/>
                  </a:schemeClr>
                </a:solidFill>
                <a:latin typeface="Arial Black" pitchFamily="34" charset="0"/>
              </a:rPr>
            </a:br>
            <a:r>
              <a:rPr lang="es-CO" b="1" dirty="0">
                <a:solidFill>
                  <a:schemeClr val="accent3">
                    <a:lumMod val="75000"/>
                  </a:schemeClr>
                </a:solidFill>
                <a:latin typeface="Arial Black" pitchFamily="34" charset="0"/>
              </a:rPr>
              <a:t>(ART 732 C.C)</a:t>
            </a:r>
            <a:endParaRPr lang="es-CR" dirty="0"/>
          </a:p>
        </p:txBody>
      </p:sp>
      <p:sp>
        <p:nvSpPr>
          <p:cNvPr id="3" name="Content Placeholder 2"/>
          <p:cNvSpPr>
            <a:spLocks noGrp="1"/>
          </p:cNvSpPr>
          <p:nvPr>
            <p:ph idx="1"/>
          </p:nvPr>
        </p:nvSpPr>
        <p:spPr/>
        <p:txBody>
          <a:bodyPr/>
          <a:lstStyle/>
          <a:p>
            <a:r>
              <a:rPr lang="es-CO" dirty="0">
                <a:solidFill>
                  <a:schemeClr val="bg2">
                    <a:lumMod val="25000"/>
                  </a:schemeClr>
                </a:solidFill>
              </a:rPr>
              <a:t>Se verifica cuando la materia pertenece a otra persona, hace otra persona una obra o un artefacto cualquiera.</a:t>
            </a:r>
          </a:p>
          <a:p>
            <a:r>
              <a:rPr lang="es-CO" b="1" dirty="0">
                <a:solidFill>
                  <a:schemeClr val="bg2">
                    <a:lumMod val="25000"/>
                  </a:schemeClr>
                </a:solidFill>
              </a:rPr>
              <a:t>«como si de uvas ajenas se hace vino, o de plata ajena una copa, o de madera ajena una nave»</a:t>
            </a:r>
          </a:p>
          <a:p>
            <a:endParaRPr lang="es-CR" dirty="0"/>
          </a:p>
        </p:txBody>
      </p:sp>
    </p:spTree>
    <p:extLst>
      <p:ext uri="{BB962C8B-B14F-4D97-AF65-F5344CB8AC3E}">
        <p14:creationId xmlns:p14="http://schemas.microsoft.com/office/powerpoint/2010/main" val="395151238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fontScale="90000"/>
          </a:bodyPr>
          <a:lstStyle/>
          <a:p>
            <a:r>
              <a:rPr lang="es-CO" b="1" dirty="0">
                <a:solidFill>
                  <a:schemeClr val="accent3">
                    <a:lumMod val="50000"/>
                  </a:schemeClr>
                </a:solidFill>
                <a:latin typeface="Arial Black" pitchFamily="34" charset="0"/>
              </a:rPr>
              <a:t>TITULARIDAD DE LA NUEVA OBRA EN LA ESPECIFICACION:</a:t>
            </a:r>
            <a:endParaRPr lang="es-CR"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s-CO" dirty="0">
                <a:solidFill>
                  <a:schemeClr val="bg2">
                    <a:lumMod val="25000"/>
                  </a:schemeClr>
                </a:solidFill>
              </a:rPr>
              <a:t>El dominio se atribuye al dueño de la materia, a no ser de que la obra del artífice tenga un mayor valor económico, caso en el cual la obra le pertenece, con la obligación de reconocer el valor de la materia a su dueño.</a:t>
            </a:r>
          </a:p>
          <a:p>
            <a:r>
              <a:rPr lang="es-CO" dirty="0">
                <a:solidFill>
                  <a:schemeClr val="bg2">
                    <a:lumMod val="25000"/>
                  </a:schemeClr>
                </a:solidFill>
              </a:rPr>
              <a:t>Si del trabajo del hombre no se produce una obra nueva, </a:t>
            </a:r>
            <a:r>
              <a:rPr lang="es-CO" b="1" dirty="0">
                <a:solidFill>
                  <a:schemeClr val="bg2">
                    <a:lumMod val="25000"/>
                  </a:schemeClr>
                </a:solidFill>
              </a:rPr>
              <a:t>como el sastre que arregla un vestido o el relojero que repara un reloj,</a:t>
            </a:r>
            <a:r>
              <a:rPr lang="es-CO" dirty="0">
                <a:solidFill>
                  <a:schemeClr val="bg2">
                    <a:lumMod val="25000"/>
                  </a:schemeClr>
                </a:solidFill>
              </a:rPr>
              <a:t> </a:t>
            </a:r>
            <a:r>
              <a:rPr lang="es-CO" b="1" dirty="0">
                <a:solidFill>
                  <a:schemeClr val="bg2">
                    <a:lumMod val="25000"/>
                  </a:schemeClr>
                </a:solidFill>
              </a:rPr>
              <a:t>no se produce la especificación. </a:t>
            </a:r>
          </a:p>
          <a:p>
            <a:pPr marL="0" indent="0">
              <a:buNone/>
            </a:pPr>
            <a:r>
              <a:rPr lang="es-CO" b="1" dirty="0">
                <a:solidFill>
                  <a:schemeClr val="bg2">
                    <a:lumMod val="25000"/>
                  </a:schemeClr>
                </a:solidFill>
              </a:rPr>
              <a:t>     </a:t>
            </a:r>
            <a:r>
              <a:rPr lang="es-CO" dirty="0">
                <a:solidFill>
                  <a:schemeClr val="bg2">
                    <a:lumMod val="25000"/>
                  </a:schemeClr>
                </a:solidFill>
              </a:rPr>
              <a:t>Lo mismo si hay conocimiento del hecho o se obra de mala fe.</a:t>
            </a:r>
          </a:p>
          <a:p>
            <a:endParaRPr lang="es-CR" dirty="0"/>
          </a:p>
        </p:txBody>
      </p:sp>
    </p:spTree>
    <p:extLst>
      <p:ext uri="{BB962C8B-B14F-4D97-AF65-F5344CB8AC3E}">
        <p14:creationId xmlns:p14="http://schemas.microsoft.com/office/powerpoint/2010/main" val="3027822231"/>
      </p:ext>
    </p:extLst>
  </p:cSld>
  <p:clrMapOvr>
    <a:masterClrMapping/>
  </p:clrMapOvr>
  <p:transition spd="slow">
    <p:wheel spokes="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b="1" dirty="0">
                <a:solidFill>
                  <a:schemeClr val="accent3">
                    <a:lumMod val="50000"/>
                  </a:schemeClr>
                </a:solidFill>
                <a:latin typeface="Arial Black" pitchFamily="34" charset="0"/>
              </a:rPr>
              <a:t>MEZCLA (ART 733 C.C)</a:t>
            </a:r>
            <a:endParaRPr lang="es-CR" dirty="0"/>
          </a:p>
        </p:txBody>
      </p:sp>
      <p:sp>
        <p:nvSpPr>
          <p:cNvPr id="3" name="Content Placeholder 2"/>
          <p:cNvSpPr>
            <a:spLocks noGrp="1"/>
          </p:cNvSpPr>
          <p:nvPr>
            <p:ph idx="1"/>
          </p:nvPr>
        </p:nvSpPr>
        <p:spPr/>
        <p:txBody>
          <a:bodyPr/>
          <a:lstStyle/>
          <a:p>
            <a:r>
              <a:rPr lang="es-CO" dirty="0">
                <a:solidFill>
                  <a:schemeClr val="bg2">
                    <a:lumMod val="25000"/>
                  </a:schemeClr>
                </a:solidFill>
              </a:rPr>
              <a:t>se presenta la mezcla cuando se produce una mezcla nueva por la reunión de materias áridas o liquidas pertenecientes a diferentes dueños, sin que puedan separarse. </a:t>
            </a:r>
          </a:p>
          <a:p>
            <a:r>
              <a:rPr lang="es-CO" b="1" dirty="0">
                <a:solidFill>
                  <a:schemeClr val="bg2">
                    <a:lumMod val="25000"/>
                  </a:schemeClr>
                </a:solidFill>
              </a:rPr>
              <a:t>la unión de la arena y el cemento, la del colorante y el agua, son ejemplos de una figura.</a:t>
            </a:r>
          </a:p>
          <a:p>
            <a:endParaRPr lang="es-CR" dirty="0"/>
          </a:p>
        </p:txBody>
      </p:sp>
    </p:spTree>
    <p:extLst>
      <p:ext uri="{BB962C8B-B14F-4D97-AF65-F5344CB8AC3E}">
        <p14:creationId xmlns:p14="http://schemas.microsoft.com/office/powerpoint/2010/main" val="6061177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Integrantes</a:t>
            </a:r>
            <a:endParaRPr lang="es-CR" dirty="0"/>
          </a:p>
        </p:txBody>
      </p:sp>
      <p:sp>
        <p:nvSpPr>
          <p:cNvPr id="3" name="Content Placeholder 2"/>
          <p:cNvSpPr>
            <a:spLocks noGrp="1"/>
          </p:cNvSpPr>
          <p:nvPr>
            <p:ph idx="1"/>
          </p:nvPr>
        </p:nvSpPr>
        <p:spPr/>
        <p:txBody>
          <a:bodyPr/>
          <a:lstStyle/>
          <a:p>
            <a:pPr marL="0" indent="0" algn="ctr">
              <a:buNone/>
            </a:pPr>
            <a:r>
              <a:rPr lang="en-US" dirty="0"/>
              <a:t> ANDREA CADENAS</a:t>
            </a:r>
          </a:p>
          <a:p>
            <a:pPr marL="0" indent="0" algn="ctr">
              <a:buNone/>
            </a:pPr>
            <a:r>
              <a:rPr lang="en-US" dirty="0"/>
              <a:t>    </a:t>
            </a:r>
          </a:p>
          <a:p>
            <a:pPr marL="0" indent="0" algn="ctr">
              <a:buNone/>
            </a:pPr>
            <a:r>
              <a:rPr lang="en-US" dirty="0"/>
              <a:t>      ALICIA CUCHIMBA</a:t>
            </a:r>
          </a:p>
          <a:p>
            <a:pPr marL="0" indent="0" algn="ctr">
              <a:buNone/>
            </a:pPr>
            <a:endParaRPr lang="en-US" dirty="0"/>
          </a:p>
          <a:p>
            <a:pPr marL="0" indent="0" algn="ctr">
              <a:buNone/>
            </a:pPr>
            <a:r>
              <a:rPr lang="en-US" dirty="0"/>
              <a:t>ALEJANDRA HERRERA</a:t>
            </a:r>
            <a:endParaRPr lang="es-CR" dirty="0"/>
          </a:p>
        </p:txBody>
      </p:sp>
    </p:spTree>
    <p:extLst>
      <p:ext uri="{BB962C8B-B14F-4D97-AF65-F5344CB8AC3E}">
        <p14:creationId xmlns:p14="http://schemas.microsoft.com/office/powerpoint/2010/main" val="161093009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525963"/>
          </a:xfrm>
        </p:spPr>
        <p:txBody>
          <a:bodyPr/>
          <a:lstStyle/>
          <a:p>
            <a:pPr marL="0" indent="0" algn="ctr">
              <a:buNone/>
            </a:pPr>
            <a:endParaRPr lang="en-US" sz="6600" dirty="0" smtClean="0">
              <a:solidFill>
                <a:schemeClr val="accent3">
                  <a:lumMod val="75000"/>
                </a:schemeClr>
              </a:solidFill>
            </a:endParaRPr>
          </a:p>
          <a:p>
            <a:pPr marL="0" indent="0" algn="ctr">
              <a:buNone/>
            </a:pPr>
            <a:r>
              <a:rPr lang="en-US" sz="6600" dirty="0" smtClean="0">
                <a:solidFill>
                  <a:schemeClr val="accent3">
                    <a:lumMod val="75000"/>
                  </a:schemeClr>
                </a:solidFill>
              </a:rPr>
              <a:t>GRACIAS</a:t>
            </a:r>
            <a:endParaRPr lang="es-CR" sz="6600" dirty="0">
              <a:solidFill>
                <a:schemeClr val="accent3">
                  <a:lumMod val="75000"/>
                </a:schemeClr>
              </a:solidFill>
            </a:endParaRPr>
          </a:p>
          <a:p>
            <a:pPr marL="0" indent="0">
              <a:buNone/>
            </a:pPr>
            <a:endParaRPr lang="es-CR" dirty="0"/>
          </a:p>
        </p:txBody>
      </p:sp>
    </p:spTree>
    <p:extLst>
      <p:ext uri="{BB962C8B-B14F-4D97-AF65-F5344CB8AC3E}">
        <p14:creationId xmlns:p14="http://schemas.microsoft.com/office/powerpoint/2010/main" val="2771048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3">
                                            <p:txEl>
                                              <p:pRg st="1" end="1"/>
                                            </p:txEl>
                                          </p:spTgt>
                                        </p:tgtEl>
                                      </p:cBhvr>
                                    </p:animEffect>
                                    <p:anim calcmode="lin" valueType="num">
                                      <p:cBhvr>
                                        <p:cTn id="7"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xEl>
                                              <p:pRg st="1" end="1"/>
                                            </p:txEl>
                                          </p:spTgt>
                                        </p:tgtEl>
                                        <p:attrNameLst>
                                          <p:attrName>ppt_h</p:attrName>
                                        </p:attrNameLst>
                                      </p:cBhvr>
                                      <p:tavLst>
                                        <p:tav tm="0">
                                          <p:val>
                                            <p:strVal val="ppt_h"/>
                                          </p:val>
                                        </p:tav>
                                        <p:tav tm="100000">
                                          <p:val>
                                            <p:strVal val="ppt_h"/>
                                          </p:val>
                                        </p:tav>
                                      </p:tavLst>
                                    </p:anim>
                                    <p:set>
                                      <p:cBhvr>
                                        <p:cTn id="9"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s-CO" b="1" dirty="0">
                <a:solidFill>
                  <a:srgbClr val="9BBB59">
                    <a:lumMod val="75000"/>
                  </a:srgbClr>
                </a:solidFill>
                <a:latin typeface="Arial Black" pitchFamily="34" charset="0"/>
                <a:cs typeface="Andalus" pitchFamily="18" charset="-78"/>
              </a:rPr>
              <a:t>Ejemplo</a:t>
            </a:r>
            <a:endParaRPr lang="es-CR" dirty="0"/>
          </a:p>
        </p:txBody>
      </p:sp>
      <p:sp>
        <p:nvSpPr>
          <p:cNvPr id="8" name="Content Placeholder 7"/>
          <p:cNvSpPr>
            <a:spLocks noGrp="1"/>
          </p:cNvSpPr>
          <p:nvPr>
            <p:ph idx="1"/>
          </p:nvPr>
        </p:nvSpPr>
        <p:spPr/>
        <p:txBody>
          <a:bodyPr/>
          <a:lstStyle/>
          <a:p>
            <a:pPr lvl="0" algn="just"/>
            <a:r>
              <a:rPr lang="es-CO" sz="2400" dirty="0">
                <a:solidFill>
                  <a:srgbClr val="EEECE1">
                    <a:lumMod val="25000"/>
                  </a:srgbClr>
                </a:solidFill>
                <a:cs typeface="Andalus" pitchFamily="18" charset="-78"/>
              </a:rPr>
              <a:t>Si juan es propietario de una finca rural productora de café, los frutos obtenidos ingresan en su patrimonio por el simple hecho de ser propietario del predio y no por accesión, como afirma el código civil.</a:t>
            </a:r>
          </a:p>
          <a:p>
            <a:pPr lvl="0" algn="just"/>
            <a:r>
              <a:rPr lang="es-CO" sz="2400" dirty="0">
                <a:solidFill>
                  <a:srgbClr val="EEECE1">
                    <a:lumMod val="25000"/>
                  </a:srgbClr>
                </a:solidFill>
                <a:cs typeface="Andalus" pitchFamily="18" charset="-78"/>
              </a:rPr>
              <a:t>« El propietario al hacer suyos los frutos, no hace mas que ejercer su derecho de dominio, en le que esta incluido el goce, en consecuencia no se trata de una manera de adquirir una  nueva propiedad, pues los frutos son el resultado de la propiedad que se tiene»</a:t>
            </a:r>
          </a:p>
          <a:p>
            <a:pPr lvl="0" algn="just"/>
            <a:r>
              <a:rPr lang="es-CO" sz="2400" dirty="0">
                <a:solidFill>
                  <a:srgbClr val="EEECE1">
                    <a:lumMod val="25000"/>
                  </a:srgbClr>
                </a:solidFill>
                <a:cs typeface="Andalus" pitchFamily="18" charset="-78"/>
              </a:rPr>
              <a:t>La noción de fruto es denominada </a:t>
            </a:r>
            <a:r>
              <a:rPr lang="es-CO" sz="2400" b="1" i="1" dirty="0">
                <a:solidFill>
                  <a:srgbClr val="EEECE1">
                    <a:lumMod val="25000"/>
                  </a:srgbClr>
                </a:solidFill>
                <a:cs typeface="Andalus" pitchFamily="18" charset="-78"/>
              </a:rPr>
              <a:t>accesión directa o por producción de frutos.</a:t>
            </a:r>
          </a:p>
          <a:p>
            <a:endParaRPr lang="es-CR" dirty="0"/>
          </a:p>
        </p:txBody>
      </p:sp>
    </p:spTree>
    <p:extLst>
      <p:ext uri="{BB962C8B-B14F-4D97-AF65-F5344CB8AC3E}">
        <p14:creationId xmlns:p14="http://schemas.microsoft.com/office/powerpoint/2010/main" val="36398119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736" y="53897"/>
            <a:ext cx="9144000" cy="6857999"/>
          </a:xfrm>
        </p:spPr>
      </p:pic>
      <p:sp>
        <p:nvSpPr>
          <p:cNvPr id="5" name="Rectangle 4"/>
          <p:cNvSpPr/>
          <p:nvPr/>
        </p:nvSpPr>
        <p:spPr>
          <a:xfrm>
            <a:off x="395536" y="538600"/>
            <a:ext cx="8352928" cy="8640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dirty="0" smtClean="0"/>
              <a:t>Accesión de frutos o discreta</a:t>
            </a:r>
            <a:endParaRPr lang="es-CR" sz="3600" dirty="0"/>
          </a:p>
        </p:txBody>
      </p:sp>
      <p:cxnSp>
        <p:nvCxnSpPr>
          <p:cNvPr id="7" name="Straight Arrow Connector 6"/>
          <p:cNvCxnSpPr/>
          <p:nvPr/>
        </p:nvCxnSpPr>
        <p:spPr>
          <a:xfrm>
            <a:off x="1835696" y="1410256"/>
            <a:ext cx="0" cy="43456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8" name="Straight Arrow Connector 7"/>
          <p:cNvCxnSpPr/>
          <p:nvPr/>
        </p:nvCxnSpPr>
        <p:spPr>
          <a:xfrm>
            <a:off x="6876256" y="1410256"/>
            <a:ext cx="0" cy="43456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9" name="Rectangle 8"/>
          <p:cNvSpPr/>
          <p:nvPr/>
        </p:nvSpPr>
        <p:spPr>
          <a:xfrm>
            <a:off x="359532" y="1844824"/>
            <a:ext cx="2952328" cy="79208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600" dirty="0" smtClean="0"/>
              <a:t>Productos</a:t>
            </a:r>
            <a:endParaRPr lang="es-CR" sz="3600" dirty="0"/>
          </a:p>
        </p:txBody>
      </p:sp>
      <p:sp>
        <p:nvSpPr>
          <p:cNvPr id="10" name="Rectangle 9"/>
          <p:cNvSpPr/>
          <p:nvPr/>
        </p:nvSpPr>
        <p:spPr>
          <a:xfrm>
            <a:off x="4867350" y="1844824"/>
            <a:ext cx="3161034" cy="79208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600" dirty="0" smtClean="0"/>
              <a:t>Frutos </a:t>
            </a:r>
            <a:endParaRPr lang="es-CR" sz="3600" dirty="0"/>
          </a:p>
        </p:txBody>
      </p:sp>
      <p:cxnSp>
        <p:nvCxnSpPr>
          <p:cNvPr id="16" name="Straight Arrow Connector 15"/>
          <p:cNvCxnSpPr/>
          <p:nvPr/>
        </p:nvCxnSpPr>
        <p:spPr>
          <a:xfrm flipH="1">
            <a:off x="4788024" y="2854196"/>
            <a:ext cx="324036" cy="21728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p:nvPr/>
        </p:nvCxnSpPr>
        <p:spPr>
          <a:xfrm>
            <a:off x="7666972" y="2777996"/>
            <a:ext cx="202214" cy="29348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0" name="Rectangle 19"/>
          <p:cNvSpPr/>
          <p:nvPr/>
        </p:nvSpPr>
        <p:spPr>
          <a:xfrm>
            <a:off x="5812230" y="3132416"/>
            <a:ext cx="3161034" cy="792088"/>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200" dirty="0" smtClean="0"/>
              <a:t>Civiles </a:t>
            </a:r>
            <a:r>
              <a:rPr lang="en-US" dirty="0" smtClean="0"/>
              <a:t>(Artículo 717)</a:t>
            </a:r>
            <a:endParaRPr lang="es-CR" sz="3200" dirty="0"/>
          </a:p>
        </p:txBody>
      </p:sp>
      <p:sp>
        <p:nvSpPr>
          <p:cNvPr id="21" name="Rectangle 20"/>
          <p:cNvSpPr/>
          <p:nvPr/>
        </p:nvSpPr>
        <p:spPr>
          <a:xfrm>
            <a:off x="1951026" y="4305610"/>
            <a:ext cx="3161034" cy="171567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514350" indent="-514350" algn="ctr">
              <a:buAutoNum type="arabicPeriod"/>
            </a:pPr>
            <a:endParaRPr lang="en-US" sz="2800" dirty="0" smtClean="0"/>
          </a:p>
          <a:p>
            <a:pPr marL="514350" indent="-514350">
              <a:buAutoNum type="arabicPeriod"/>
            </a:pPr>
            <a:r>
              <a:rPr lang="en-US" sz="2800" dirty="0" smtClean="0"/>
              <a:t>Pendientes.</a:t>
            </a:r>
          </a:p>
          <a:p>
            <a:pPr marL="742950" indent="-742950">
              <a:buAutoNum type="arabicPeriod"/>
            </a:pPr>
            <a:r>
              <a:rPr lang="en-US" sz="2800" dirty="0" smtClean="0"/>
              <a:t>Percibidos</a:t>
            </a:r>
          </a:p>
          <a:p>
            <a:pPr marL="742950" indent="-742950">
              <a:buAutoNum type="arabicPeriod"/>
            </a:pPr>
            <a:r>
              <a:rPr lang="en-US" sz="2800" dirty="0" smtClean="0"/>
              <a:t>consumidos</a:t>
            </a:r>
          </a:p>
          <a:p>
            <a:pPr algn="ctr"/>
            <a:r>
              <a:rPr lang="en-US" sz="3600" dirty="0" smtClean="0"/>
              <a:t>	</a:t>
            </a:r>
            <a:endParaRPr lang="es-CR" sz="3600" dirty="0"/>
          </a:p>
        </p:txBody>
      </p:sp>
      <p:cxnSp>
        <p:nvCxnSpPr>
          <p:cNvPr id="24" name="Straight Arrow Connector 23"/>
          <p:cNvCxnSpPr/>
          <p:nvPr/>
        </p:nvCxnSpPr>
        <p:spPr>
          <a:xfrm>
            <a:off x="3668241" y="4028832"/>
            <a:ext cx="0" cy="27677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7" name="Rectangle 26"/>
          <p:cNvSpPr/>
          <p:nvPr/>
        </p:nvSpPr>
        <p:spPr>
          <a:xfrm>
            <a:off x="2564160" y="3145540"/>
            <a:ext cx="3161034" cy="792088"/>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200" dirty="0" smtClean="0"/>
              <a:t>Naturales</a:t>
            </a:r>
            <a:r>
              <a:rPr lang="en-US" dirty="0" smtClean="0"/>
              <a:t>( Articulo 715)</a:t>
            </a:r>
            <a:endParaRPr lang="es-CR" sz="3600" dirty="0"/>
          </a:p>
        </p:txBody>
      </p:sp>
      <p:cxnSp>
        <p:nvCxnSpPr>
          <p:cNvPr id="28" name="Straight Arrow Connector 27"/>
          <p:cNvCxnSpPr/>
          <p:nvPr/>
        </p:nvCxnSpPr>
        <p:spPr>
          <a:xfrm>
            <a:off x="7666972" y="4028832"/>
            <a:ext cx="0" cy="27677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31" name="Rectangle 30"/>
          <p:cNvSpPr/>
          <p:nvPr/>
        </p:nvSpPr>
        <p:spPr>
          <a:xfrm>
            <a:off x="5725194" y="4458010"/>
            <a:ext cx="3161034" cy="156327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514350" indent="-514350" algn="ctr">
              <a:buAutoNum type="arabicPeriod"/>
            </a:pPr>
            <a:r>
              <a:rPr lang="en-US" sz="2800" dirty="0" smtClean="0"/>
              <a:t>Pendientes.</a:t>
            </a:r>
          </a:p>
          <a:p>
            <a:pPr marL="742950" indent="-742950" algn="ctr">
              <a:buAutoNum type="arabicPeriod"/>
            </a:pPr>
            <a:r>
              <a:rPr lang="en-US" sz="2800" dirty="0" smtClean="0"/>
              <a:t>Percibidos</a:t>
            </a:r>
          </a:p>
        </p:txBody>
      </p:sp>
    </p:spTree>
    <p:extLst>
      <p:ext uri="{BB962C8B-B14F-4D97-AF65-F5344CB8AC3E}">
        <p14:creationId xmlns:p14="http://schemas.microsoft.com/office/powerpoint/2010/main" val="38854471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056976"/>
          </a:xfrm>
        </p:spPr>
        <p:txBody>
          <a:bodyPr>
            <a:normAutofit fontScale="92500"/>
          </a:bodyPr>
          <a:lstStyle/>
          <a:p>
            <a:pPr algn="just"/>
            <a:r>
              <a:rPr lang="es-CO" b="1" dirty="0">
                <a:solidFill>
                  <a:schemeClr val="bg2">
                    <a:lumMod val="25000"/>
                  </a:schemeClr>
                </a:solidFill>
                <a:cs typeface="Andalus" pitchFamily="18" charset="-78"/>
              </a:rPr>
              <a:t>El fruto: </a:t>
            </a:r>
            <a:r>
              <a:rPr lang="es-CO" dirty="0">
                <a:solidFill>
                  <a:schemeClr val="bg2">
                    <a:lumMod val="25000"/>
                  </a:schemeClr>
                </a:solidFill>
                <a:cs typeface="Andalus" pitchFamily="18" charset="-78"/>
              </a:rPr>
              <a:t>se da con cierta periodicidad y sin detrimento de la cosas que lo producen.</a:t>
            </a:r>
          </a:p>
          <a:p>
            <a:pPr marL="45720" indent="0" algn="ctr">
              <a:buNone/>
            </a:pPr>
            <a:r>
              <a:rPr lang="es-CO" b="1" dirty="0">
                <a:solidFill>
                  <a:schemeClr val="bg2">
                    <a:lumMod val="25000"/>
                  </a:schemeClr>
                </a:solidFill>
                <a:cs typeface="Andalus" pitchFamily="18" charset="-78"/>
              </a:rPr>
              <a:t>    «Una cosecha se da en ciertas épocas del año y al extractarse          de su fuente, la tierra sigue produciendo»</a:t>
            </a:r>
          </a:p>
          <a:p>
            <a:pPr algn="just"/>
            <a:r>
              <a:rPr lang="es-CO" b="1" dirty="0">
                <a:solidFill>
                  <a:schemeClr val="bg2">
                    <a:lumMod val="25000"/>
                  </a:schemeClr>
                </a:solidFill>
                <a:cs typeface="Andalus" pitchFamily="18" charset="-78"/>
              </a:rPr>
              <a:t>El producto: </a:t>
            </a:r>
            <a:r>
              <a:rPr lang="es-CO" dirty="0">
                <a:solidFill>
                  <a:schemeClr val="bg2">
                    <a:lumMod val="25000"/>
                  </a:schemeClr>
                </a:solidFill>
                <a:cs typeface="Andalus" pitchFamily="18" charset="-78"/>
              </a:rPr>
              <a:t>no esta sometido a la periodicidad y se obtiene con detrimento o disminución de la cosa que la origina.</a:t>
            </a:r>
          </a:p>
          <a:p>
            <a:pPr marL="45720" indent="0" algn="ctr">
              <a:buNone/>
            </a:pPr>
            <a:r>
              <a:rPr lang="es-CO" b="1" dirty="0">
                <a:solidFill>
                  <a:schemeClr val="bg2">
                    <a:lumMod val="25000"/>
                  </a:schemeClr>
                </a:solidFill>
                <a:cs typeface="Andalus" pitchFamily="18" charset="-78"/>
              </a:rPr>
              <a:t>«los materiales de una mina. Al sacar el carbón, la mina se disminuye en la cantidad extractada.»</a:t>
            </a:r>
          </a:p>
          <a:p>
            <a:endParaRPr lang="es-CR" dirty="0"/>
          </a:p>
          <a:p>
            <a:endParaRPr lang="es-CR" dirty="0"/>
          </a:p>
        </p:txBody>
      </p:sp>
    </p:spTree>
    <p:extLst>
      <p:ext uri="{BB962C8B-B14F-4D97-AF65-F5344CB8AC3E}">
        <p14:creationId xmlns:p14="http://schemas.microsoft.com/office/powerpoint/2010/main" val="296531657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7 Rectángulo redondeado"/>
          <p:cNvSpPr>
            <a:spLocks noGrp="1"/>
          </p:cNvSpPr>
          <p:nvPr>
            <p:ph type="title"/>
          </p:nvPr>
        </p:nvSpPr>
        <p:spPr>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CO" sz="3200" dirty="0" smtClean="0">
                <a:solidFill>
                  <a:schemeClr val="bg2">
                    <a:lumMod val="25000"/>
                  </a:schemeClr>
                </a:solidFill>
              </a:rPr>
              <a:t>CLASES DE ACCESION CONTINUA</a:t>
            </a:r>
            <a:endParaRPr lang="es-CO" sz="3200" dirty="0">
              <a:solidFill>
                <a:schemeClr val="bg2">
                  <a:lumMod val="25000"/>
                </a:schemeClr>
              </a:solidFill>
            </a:endParaRPr>
          </a:p>
        </p:txBody>
      </p:sp>
      <p:sp>
        <p:nvSpPr>
          <p:cNvPr id="10" name="8 Rectángulo redondeado"/>
          <p:cNvSpPr/>
          <p:nvPr/>
        </p:nvSpPr>
        <p:spPr>
          <a:xfrm>
            <a:off x="539552" y="1916832"/>
            <a:ext cx="2592288" cy="79208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CO" dirty="0" smtClean="0">
                <a:solidFill>
                  <a:schemeClr val="bg2">
                    <a:lumMod val="25000"/>
                  </a:schemeClr>
                </a:solidFill>
              </a:rPr>
              <a:t>DE INMUEBLE A INMUEBLE</a:t>
            </a:r>
            <a:endParaRPr lang="es-CO" dirty="0">
              <a:solidFill>
                <a:schemeClr val="bg2">
                  <a:lumMod val="25000"/>
                </a:schemeClr>
              </a:solidFill>
            </a:endParaRPr>
          </a:p>
        </p:txBody>
      </p:sp>
      <p:sp>
        <p:nvSpPr>
          <p:cNvPr id="11" name="19 Rectángulo redondeado"/>
          <p:cNvSpPr/>
          <p:nvPr/>
        </p:nvSpPr>
        <p:spPr>
          <a:xfrm>
            <a:off x="374901" y="3140968"/>
            <a:ext cx="2592288" cy="324036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marL="342900" indent="-342900" algn="just">
              <a:buAutoNum type="arabicPeriod"/>
            </a:pPr>
            <a:r>
              <a:rPr lang="es-CO" dirty="0" smtClean="0">
                <a:solidFill>
                  <a:schemeClr val="accent3">
                    <a:lumMod val="50000"/>
                  </a:schemeClr>
                </a:solidFill>
                <a:latin typeface="+mj-lt"/>
              </a:rPr>
              <a:t>Aluvión</a:t>
            </a:r>
          </a:p>
          <a:p>
            <a:pPr marL="342900" indent="-342900" algn="just">
              <a:buAutoNum type="arabicPeriod"/>
            </a:pPr>
            <a:endParaRPr lang="es-CO" dirty="0">
              <a:solidFill>
                <a:schemeClr val="accent3">
                  <a:lumMod val="50000"/>
                </a:schemeClr>
              </a:solidFill>
              <a:latin typeface="+mj-lt"/>
            </a:endParaRPr>
          </a:p>
          <a:p>
            <a:pPr marL="342900" indent="-342900" algn="just">
              <a:buAutoNum type="arabicPeriod"/>
            </a:pPr>
            <a:r>
              <a:rPr lang="es-CO" dirty="0" smtClean="0">
                <a:solidFill>
                  <a:schemeClr val="accent3">
                    <a:lumMod val="50000"/>
                  </a:schemeClr>
                </a:solidFill>
                <a:latin typeface="+mj-lt"/>
              </a:rPr>
              <a:t>Avulsión</a:t>
            </a:r>
          </a:p>
          <a:p>
            <a:pPr marL="342900" indent="-342900" algn="just">
              <a:buAutoNum type="arabicPeriod"/>
            </a:pPr>
            <a:r>
              <a:rPr lang="es-CO" dirty="0" smtClean="0">
                <a:solidFill>
                  <a:schemeClr val="accent3">
                    <a:lumMod val="50000"/>
                  </a:schemeClr>
                </a:solidFill>
                <a:latin typeface="+mj-lt"/>
              </a:rPr>
              <a:t>Mutación de cause o álveo</a:t>
            </a:r>
          </a:p>
          <a:p>
            <a:pPr marL="342900" indent="-342900" algn="just">
              <a:buAutoNum type="arabicPeriod"/>
            </a:pPr>
            <a:r>
              <a:rPr lang="es-CO" dirty="0" smtClean="0">
                <a:solidFill>
                  <a:schemeClr val="accent3">
                    <a:lumMod val="50000"/>
                  </a:schemeClr>
                </a:solidFill>
                <a:latin typeface="+mj-lt"/>
              </a:rPr>
              <a:t>Formación de islas</a:t>
            </a:r>
          </a:p>
          <a:p>
            <a:pPr marL="342900" indent="-342900" algn="just">
              <a:buAutoNum type="arabicPeriod"/>
            </a:pPr>
            <a:r>
              <a:rPr lang="es-CO" dirty="0" smtClean="0">
                <a:solidFill>
                  <a:schemeClr val="accent3">
                    <a:lumMod val="50000"/>
                  </a:schemeClr>
                </a:solidFill>
                <a:latin typeface="+mj-lt"/>
              </a:rPr>
              <a:t>Restauración de inundación</a:t>
            </a:r>
            <a:endParaRPr lang="es-CO" dirty="0">
              <a:solidFill>
                <a:schemeClr val="accent3">
                  <a:lumMod val="50000"/>
                </a:schemeClr>
              </a:solidFill>
              <a:latin typeface="+mj-lt"/>
            </a:endParaRPr>
          </a:p>
        </p:txBody>
      </p:sp>
      <p:sp>
        <p:nvSpPr>
          <p:cNvPr id="12" name="9 Rectángulo redondeado"/>
          <p:cNvSpPr/>
          <p:nvPr/>
        </p:nvSpPr>
        <p:spPr>
          <a:xfrm>
            <a:off x="3347864" y="1898568"/>
            <a:ext cx="2664296" cy="79208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CO" dirty="0" smtClean="0">
                <a:solidFill>
                  <a:schemeClr val="bg2">
                    <a:lumMod val="25000"/>
                  </a:schemeClr>
                </a:solidFill>
              </a:rPr>
              <a:t>DE MUEBLE A  INMUEBLE</a:t>
            </a:r>
            <a:endParaRPr lang="es-CO" dirty="0">
              <a:solidFill>
                <a:schemeClr val="bg2">
                  <a:lumMod val="25000"/>
                </a:schemeClr>
              </a:solidFill>
            </a:endParaRPr>
          </a:p>
        </p:txBody>
      </p:sp>
      <p:sp>
        <p:nvSpPr>
          <p:cNvPr id="13" name="20 Rectángulo redondeado"/>
          <p:cNvSpPr/>
          <p:nvPr/>
        </p:nvSpPr>
        <p:spPr>
          <a:xfrm>
            <a:off x="3347864" y="3140968"/>
            <a:ext cx="2664296" cy="324036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marL="342900" indent="-342900">
              <a:buAutoNum type="arabicPeriod"/>
            </a:pPr>
            <a:r>
              <a:rPr lang="es-CO" dirty="0" smtClean="0">
                <a:solidFill>
                  <a:schemeClr val="accent3">
                    <a:lumMod val="50000"/>
                  </a:schemeClr>
                </a:solidFill>
              </a:rPr>
              <a:t>Construir con materiales ajenos en suelo propio.</a:t>
            </a:r>
          </a:p>
          <a:p>
            <a:pPr marL="342900" indent="-342900">
              <a:buAutoNum type="arabicPeriod"/>
            </a:pPr>
            <a:r>
              <a:rPr lang="es-CO" dirty="0" smtClean="0">
                <a:solidFill>
                  <a:schemeClr val="accent3">
                    <a:lumMod val="50000"/>
                  </a:schemeClr>
                </a:solidFill>
              </a:rPr>
              <a:t>Construir con materiales propios en suelo ajeno.</a:t>
            </a:r>
          </a:p>
          <a:p>
            <a:pPr marL="342900" indent="-342900">
              <a:buAutoNum type="arabicPeriod"/>
            </a:pPr>
            <a:r>
              <a:rPr lang="es-CO" dirty="0" smtClean="0">
                <a:solidFill>
                  <a:schemeClr val="accent3">
                    <a:lumMod val="50000"/>
                  </a:schemeClr>
                </a:solidFill>
              </a:rPr>
              <a:t>Construir con materiales ajenos en suelo ajeno</a:t>
            </a:r>
            <a:r>
              <a:rPr lang="es-CO" dirty="0" smtClean="0"/>
              <a:t>.</a:t>
            </a:r>
          </a:p>
        </p:txBody>
      </p:sp>
      <p:sp>
        <p:nvSpPr>
          <p:cNvPr id="14" name="21 Rectángulo redondeado"/>
          <p:cNvSpPr/>
          <p:nvPr/>
        </p:nvSpPr>
        <p:spPr>
          <a:xfrm>
            <a:off x="6228184" y="3140968"/>
            <a:ext cx="2520280" cy="324036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marL="342900" indent="-342900" algn="just">
              <a:buAutoNum type="arabicPeriod"/>
            </a:pPr>
            <a:r>
              <a:rPr lang="es-CO" dirty="0" smtClean="0">
                <a:solidFill>
                  <a:schemeClr val="accent3">
                    <a:lumMod val="50000"/>
                  </a:schemeClr>
                </a:solidFill>
              </a:rPr>
              <a:t>Adjudicación </a:t>
            </a:r>
          </a:p>
          <a:p>
            <a:pPr marL="342900" indent="-342900" algn="just">
              <a:buAutoNum type="arabicPeriod"/>
            </a:pPr>
            <a:r>
              <a:rPr lang="es-CO" dirty="0" smtClean="0">
                <a:solidFill>
                  <a:schemeClr val="accent3">
                    <a:lumMod val="50000"/>
                  </a:schemeClr>
                </a:solidFill>
              </a:rPr>
              <a:t>Especificación</a:t>
            </a:r>
          </a:p>
          <a:p>
            <a:pPr marL="342900" indent="-342900" algn="just">
              <a:buAutoNum type="arabicPeriod"/>
            </a:pPr>
            <a:r>
              <a:rPr lang="es-CO" dirty="0" smtClean="0">
                <a:solidFill>
                  <a:schemeClr val="accent3">
                    <a:lumMod val="50000"/>
                  </a:schemeClr>
                </a:solidFill>
              </a:rPr>
              <a:t>mezcla</a:t>
            </a:r>
            <a:endParaRPr lang="es-CO" dirty="0">
              <a:solidFill>
                <a:schemeClr val="accent3">
                  <a:lumMod val="50000"/>
                </a:schemeClr>
              </a:solidFill>
            </a:endParaRPr>
          </a:p>
        </p:txBody>
      </p:sp>
      <p:sp>
        <p:nvSpPr>
          <p:cNvPr id="15" name="10 Rectángulo redondeado"/>
          <p:cNvSpPr/>
          <p:nvPr/>
        </p:nvSpPr>
        <p:spPr>
          <a:xfrm>
            <a:off x="6228184" y="1892281"/>
            <a:ext cx="2520280" cy="81663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CO" dirty="0" smtClean="0">
                <a:solidFill>
                  <a:schemeClr val="bg2">
                    <a:lumMod val="25000"/>
                  </a:schemeClr>
                </a:solidFill>
              </a:rPr>
              <a:t>DE MUEBLE A MUEBLE</a:t>
            </a:r>
            <a:endParaRPr lang="es-CO" dirty="0">
              <a:solidFill>
                <a:schemeClr val="bg2">
                  <a:lumMod val="25000"/>
                </a:schemeClr>
              </a:solidFill>
            </a:endParaRPr>
          </a:p>
        </p:txBody>
      </p:sp>
      <p:cxnSp>
        <p:nvCxnSpPr>
          <p:cNvPr id="17" name="Straight Arrow Connector 16"/>
          <p:cNvCxnSpPr/>
          <p:nvPr/>
        </p:nvCxnSpPr>
        <p:spPr>
          <a:xfrm>
            <a:off x="1835696" y="1484784"/>
            <a:ext cx="0" cy="4074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2" idx="0"/>
          </p:cNvCxnSpPr>
          <p:nvPr/>
        </p:nvCxnSpPr>
        <p:spPr>
          <a:xfrm>
            <a:off x="4680012" y="1484784"/>
            <a:ext cx="0" cy="413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164288" y="1484784"/>
            <a:ext cx="0" cy="4074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835696" y="270892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680012" y="270892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4" idx="0"/>
          </p:cNvCxnSpPr>
          <p:nvPr/>
        </p:nvCxnSpPr>
        <p:spPr>
          <a:xfrm>
            <a:off x="7488324" y="270892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9282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arn(inVertic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inVertical)">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764704"/>
            <a:ext cx="8229600" cy="1143000"/>
          </a:xfrm>
        </p:spPr>
        <p:txBody>
          <a:bodyPr>
            <a:normAutofit fontScale="90000"/>
          </a:bodyPr>
          <a:lstStyle/>
          <a:p>
            <a:r>
              <a:rPr lang="es-CO" sz="4000" dirty="0" smtClean="0">
                <a:solidFill>
                  <a:srgbClr val="9BBB59">
                    <a:lumMod val="75000"/>
                  </a:srgbClr>
                </a:solidFill>
                <a:latin typeface="Arial Black" pitchFamily="34" charset="0"/>
              </a:rPr>
              <a:t>A.DE  </a:t>
            </a:r>
            <a:r>
              <a:rPr lang="es-CO" sz="4000" dirty="0">
                <a:solidFill>
                  <a:srgbClr val="9BBB59">
                    <a:lumMod val="75000"/>
                  </a:srgbClr>
                </a:solidFill>
                <a:latin typeface="Arial Black" pitchFamily="34" charset="0"/>
              </a:rPr>
              <a:t>MUEBLE A INMUEBLE O ACCESIONES DE SUELO</a:t>
            </a:r>
            <a:endParaRPr lang="es-CR" dirty="0"/>
          </a:p>
        </p:txBody>
      </p:sp>
      <p:sp>
        <p:nvSpPr>
          <p:cNvPr id="6" name="Content Placeholder 5"/>
          <p:cNvSpPr>
            <a:spLocks noGrp="1"/>
          </p:cNvSpPr>
          <p:nvPr>
            <p:ph idx="1"/>
          </p:nvPr>
        </p:nvSpPr>
        <p:spPr>
          <a:xfrm>
            <a:off x="457200" y="2852937"/>
            <a:ext cx="8229600" cy="2736304"/>
          </a:xfrm>
        </p:spPr>
        <p:txBody>
          <a:bodyPr/>
          <a:lstStyle/>
          <a:p>
            <a:pPr lvl="0" algn="just"/>
            <a:r>
              <a:rPr lang="es-CO" b="1" dirty="0" smtClean="0">
                <a:solidFill>
                  <a:srgbClr val="EEECE1">
                    <a:lumMod val="25000"/>
                  </a:srgbClr>
                </a:solidFill>
              </a:rPr>
              <a:t>ALUVIÓN</a:t>
            </a:r>
            <a:r>
              <a:rPr lang="es-CO" b="1" dirty="0">
                <a:solidFill>
                  <a:srgbClr val="EEECE1">
                    <a:lumMod val="25000"/>
                  </a:srgbClr>
                </a:solidFill>
              </a:rPr>
              <a:t>: </a:t>
            </a:r>
          </a:p>
          <a:p>
            <a:pPr marL="0" lvl="0" indent="0" algn="just">
              <a:buNone/>
            </a:pPr>
            <a:r>
              <a:rPr lang="es-CO" sz="2400" dirty="0">
                <a:solidFill>
                  <a:srgbClr val="EEECE1">
                    <a:lumMod val="25000"/>
                  </a:srgbClr>
                </a:solidFill>
              </a:rPr>
              <a:t>(art 719) es el aumento que recibe la ribera del mar, ríos o lagos por el desprendimiento lento de las aguas.</a:t>
            </a:r>
            <a:endParaRPr lang="es-CR" dirty="0"/>
          </a:p>
        </p:txBody>
      </p:sp>
    </p:spTree>
    <p:extLst>
      <p:ext uri="{BB962C8B-B14F-4D97-AF65-F5344CB8AC3E}">
        <p14:creationId xmlns:p14="http://schemas.microsoft.com/office/powerpoint/2010/main" val="5815295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s-CO" dirty="0">
                <a:solidFill>
                  <a:srgbClr val="9BBB59">
                    <a:lumMod val="75000"/>
                  </a:srgbClr>
                </a:solidFill>
                <a:latin typeface="Arial Black" pitchFamily="34" charset="0"/>
              </a:rPr>
              <a:t>REQUISITOS DE </a:t>
            </a:r>
            <a:r>
              <a:rPr lang="es-CO" dirty="0" smtClean="0">
                <a:solidFill>
                  <a:srgbClr val="9BBB59">
                    <a:lumMod val="75000"/>
                  </a:srgbClr>
                </a:solidFill>
                <a:latin typeface="Arial Black" pitchFamily="34" charset="0"/>
              </a:rPr>
              <a:t>ALUVIÓN</a:t>
            </a:r>
            <a:endParaRPr lang="es-CR" dirty="0"/>
          </a:p>
        </p:txBody>
      </p:sp>
      <p:sp>
        <p:nvSpPr>
          <p:cNvPr id="6" name="Content Placeholder 5"/>
          <p:cNvSpPr>
            <a:spLocks noGrp="1"/>
          </p:cNvSpPr>
          <p:nvPr>
            <p:ph idx="1"/>
          </p:nvPr>
        </p:nvSpPr>
        <p:spPr/>
        <p:txBody>
          <a:bodyPr/>
          <a:lstStyle/>
          <a:p>
            <a:pPr marL="514350" lvl="0" indent="-514350">
              <a:buFont typeface="+mj-lt"/>
              <a:buAutoNum type="arabicPeriod"/>
            </a:pPr>
            <a:r>
              <a:rPr lang="es-CO" sz="2800" dirty="0">
                <a:solidFill>
                  <a:srgbClr val="EEECE1">
                    <a:lumMod val="25000"/>
                  </a:srgbClr>
                </a:solidFill>
              </a:rPr>
              <a:t>Que exista aumento de la ribera por el   desprendimiento de las aguas.</a:t>
            </a:r>
          </a:p>
          <a:p>
            <a:pPr marL="0" lvl="0" indent="0">
              <a:buNone/>
            </a:pPr>
            <a:r>
              <a:rPr lang="es-CO" sz="2800" dirty="0">
                <a:solidFill>
                  <a:srgbClr val="EEECE1">
                    <a:lumMod val="25000"/>
                  </a:srgbClr>
                </a:solidFill>
              </a:rPr>
              <a:t>2    Que el desprendimiento sea lento </a:t>
            </a:r>
          </a:p>
          <a:p>
            <a:pPr marL="0" lvl="0" indent="0">
              <a:buNone/>
            </a:pPr>
            <a:r>
              <a:rPr lang="es-CO" sz="2800" dirty="0">
                <a:solidFill>
                  <a:srgbClr val="EEECE1">
                    <a:lumMod val="25000"/>
                  </a:srgbClr>
                </a:solidFill>
              </a:rPr>
              <a:t>       (sin violencia)</a:t>
            </a:r>
          </a:p>
          <a:p>
            <a:pPr marL="457200" lvl="0" indent="-457200">
              <a:buFont typeface="Arial" pitchFamily="34" charset="0"/>
              <a:buAutoNum type="arabicPeriod" startAt="3"/>
            </a:pPr>
            <a:r>
              <a:rPr lang="es-CO" sz="2800" dirty="0">
                <a:solidFill>
                  <a:srgbClr val="EEECE1">
                    <a:lumMod val="25000"/>
                  </a:srgbClr>
                </a:solidFill>
              </a:rPr>
              <a:t>Que sea obra de la naturaleza.</a:t>
            </a:r>
          </a:p>
          <a:p>
            <a:pPr marL="457200" lvl="0" indent="-457200">
              <a:buFont typeface="Arial" pitchFamily="34" charset="0"/>
              <a:buAutoNum type="arabicPeriod" startAt="3"/>
            </a:pPr>
            <a:r>
              <a:rPr lang="es-CO" sz="2800" dirty="0">
                <a:solidFill>
                  <a:srgbClr val="EEECE1">
                    <a:lumMod val="25000"/>
                  </a:srgbClr>
                </a:solidFill>
              </a:rPr>
              <a:t>Que el desprendimiento se haga totalmente.</a:t>
            </a:r>
          </a:p>
          <a:p>
            <a:endParaRPr lang="es-CR" dirty="0"/>
          </a:p>
        </p:txBody>
      </p:sp>
    </p:spTree>
    <p:extLst>
      <p:ext uri="{BB962C8B-B14F-4D97-AF65-F5344CB8AC3E}">
        <p14:creationId xmlns:p14="http://schemas.microsoft.com/office/powerpoint/2010/main" val="215701791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2" name="Title 1"/>
          <p:cNvSpPr>
            <a:spLocks noGrp="1"/>
          </p:cNvSpPr>
          <p:nvPr>
            <p:ph type="title"/>
          </p:nvPr>
        </p:nvSpPr>
        <p:spPr>
          <a:xfrm>
            <a:off x="457200" y="274638"/>
            <a:ext cx="8229600" cy="5674642"/>
          </a:xfrm>
        </p:spPr>
        <p:txBody>
          <a:bodyPr>
            <a:normAutofit/>
          </a:bodyPr>
          <a:lstStyle/>
          <a:p>
            <a:r>
              <a:rPr lang="en-US" sz="2800" dirty="0" smtClean="0"/>
              <a:t>Juan             Pedro              José </a:t>
            </a:r>
            <a:endParaRPr lang="es-CR" sz="2800" dirty="0"/>
          </a:p>
        </p:txBody>
      </p:sp>
      <p:cxnSp>
        <p:nvCxnSpPr>
          <p:cNvPr id="6" name="Straight Connector 5"/>
          <p:cNvCxnSpPr/>
          <p:nvPr/>
        </p:nvCxnSpPr>
        <p:spPr>
          <a:xfrm>
            <a:off x="1979712" y="1700808"/>
            <a:ext cx="0" cy="2592288"/>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7596336" y="1700808"/>
            <a:ext cx="0" cy="2592288"/>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flipH="1">
            <a:off x="1979712" y="4293096"/>
            <a:ext cx="561662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Straight Connector 17"/>
          <p:cNvCxnSpPr/>
          <p:nvPr/>
        </p:nvCxnSpPr>
        <p:spPr>
          <a:xfrm>
            <a:off x="3942283" y="1700808"/>
            <a:ext cx="0" cy="25922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9" name="Straight Connector 18"/>
          <p:cNvCxnSpPr/>
          <p:nvPr/>
        </p:nvCxnSpPr>
        <p:spPr>
          <a:xfrm>
            <a:off x="5868144" y="1700808"/>
            <a:ext cx="0" cy="2592288"/>
          </a:xfrm>
          <a:prstGeom prst="line">
            <a:avLst/>
          </a:prstGeom>
        </p:spPr>
        <p:style>
          <a:lnRef idx="3">
            <a:schemeClr val="accent1"/>
          </a:lnRef>
          <a:fillRef idx="0">
            <a:schemeClr val="accent1"/>
          </a:fillRef>
          <a:effectRef idx="2">
            <a:schemeClr val="accent1"/>
          </a:effectRef>
          <a:fontRef idx="minor">
            <a:schemeClr val="tx1"/>
          </a:fontRef>
        </p:style>
      </p:cxnSp>
      <p:cxnSp>
        <p:nvCxnSpPr>
          <p:cNvPr id="20" name="Straight Connector 19"/>
          <p:cNvCxnSpPr/>
          <p:nvPr/>
        </p:nvCxnSpPr>
        <p:spPr>
          <a:xfrm flipH="1">
            <a:off x="1979712" y="4908234"/>
            <a:ext cx="561662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1" name="Straight Connector 20"/>
          <p:cNvCxnSpPr/>
          <p:nvPr/>
        </p:nvCxnSpPr>
        <p:spPr>
          <a:xfrm flipH="1">
            <a:off x="1979712" y="5548064"/>
            <a:ext cx="5616624" cy="0"/>
          </a:xfrm>
          <a:prstGeom prst="line">
            <a:avLst/>
          </a:prstGeom>
        </p:spPr>
        <p:style>
          <a:lnRef idx="3">
            <a:schemeClr val="accent1"/>
          </a:lnRef>
          <a:fillRef idx="0">
            <a:schemeClr val="accent1"/>
          </a:fillRef>
          <a:effectRef idx="2">
            <a:schemeClr val="accent1"/>
          </a:effectRef>
          <a:fontRef idx="minor">
            <a:schemeClr val="tx1"/>
          </a:fontRef>
        </p:style>
      </p:cxnSp>
      <p:sp>
        <p:nvSpPr>
          <p:cNvPr id="22" name="Rectangle 21"/>
          <p:cNvSpPr/>
          <p:nvPr/>
        </p:nvSpPr>
        <p:spPr>
          <a:xfrm>
            <a:off x="2987824" y="5001357"/>
            <a:ext cx="3384376" cy="48241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smtClean="0"/>
              <a:t>CORRIENTE</a:t>
            </a:r>
            <a:endParaRPr lang="es-CR" b="1" dirty="0"/>
          </a:p>
        </p:txBody>
      </p:sp>
      <p:sp>
        <p:nvSpPr>
          <p:cNvPr id="23" name="Rectangle 22"/>
          <p:cNvSpPr/>
          <p:nvPr/>
        </p:nvSpPr>
        <p:spPr>
          <a:xfrm>
            <a:off x="6931121" y="4436053"/>
            <a:ext cx="1601319" cy="39087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smtClean="0"/>
              <a:t>Aluvión</a:t>
            </a:r>
            <a:endParaRPr lang="es-CR" b="1" dirty="0"/>
          </a:p>
        </p:txBody>
      </p:sp>
    </p:spTree>
    <p:extLst>
      <p:ext uri="{BB962C8B-B14F-4D97-AF65-F5344CB8AC3E}">
        <p14:creationId xmlns:p14="http://schemas.microsoft.com/office/powerpoint/2010/main" val="38298687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2474</TotalTime>
  <Words>1210</Words>
  <Application>Microsoft Office PowerPoint</Application>
  <PresentationFormat>Presentación en pantalla (4:3)</PresentationFormat>
  <Paragraphs>155</Paragraphs>
  <Slides>28</Slides>
  <Notes>1</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Office Theme</vt:lpstr>
      <vt:lpstr>Presentación de PowerPoint</vt:lpstr>
      <vt:lpstr>Definición</vt:lpstr>
      <vt:lpstr>Ejemplo</vt:lpstr>
      <vt:lpstr>Presentación de PowerPoint</vt:lpstr>
      <vt:lpstr>Presentación de PowerPoint</vt:lpstr>
      <vt:lpstr>CLASES DE ACCESION CONTINUA</vt:lpstr>
      <vt:lpstr>A.DE  MUEBLE A INMUEBLE O ACCESIONES DE SUELO</vt:lpstr>
      <vt:lpstr>REQUISITOS DE ALUVIÓN</vt:lpstr>
      <vt:lpstr>Juan             Pedro              José </vt:lpstr>
      <vt:lpstr>Presentación de PowerPoint</vt:lpstr>
      <vt:lpstr>AVULSIÓN</vt:lpstr>
      <vt:lpstr>TITULARIDAD DE AVULSIÓN </vt:lpstr>
      <vt:lpstr>Presentación de PowerPoint</vt:lpstr>
      <vt:lpstr>MUTACIÓN DEL CAUSE O ÁLVEO</vt:lpstr>
      <vt:lpstr>FORMACIÓN DE ISLAS</vt:lpstr>
      <vt:lpstr>HEREDAD INUNDADA O RESTITUCIÓN DE INUNDACIÓN</vt:lpstr>
      <vt:lpstr> B.ACCESIÓN  DE MUEBLE A  INMUEBLE  ARTÍCULOS 738 Y 739 CÓDIGO CIVIL  </vt:lpstr>
      <vt:lpstr>Obras en terreno  propio con materiales ajenos. art: 738 c.c.</vt:lpstr>
      <vt:lpstr> </vt:lpstr>
      <vt:lpstr>Obras en terreno ajeno con materiales propios</vt:lpstr>
      <vt:lpstr>Presentación de PowerPoint</vt:lpstr>
      <vt:lpstr> c. De mueble a mueble</vt:lpstr>
      <vt:lpstr>Presentación de PowerPoint</vt:lpstr>
      <vt:lpstr>ESPECIFICACION  (ART 732 C.C)</vt:lpstr>
      <vt:lpstr>TITULARIDAD DE LA NUEVA OBRA EN LA ESPECIFICACION:</vt:lpstr>
      <vt:lpstr>MEZCLA (ART 733 C.C)</vt:lpstr>
      <vt:lpstr>Integrantes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dc:creator>
  <cp:lastModifiedBy>MILENA</cp:lastModifiedBy>
  <cp:revision>93</cp:revision>
  <dcterms:created xsi:type="dcterms:W3CDTF">2013-03-13T17:27:21Z</dcterms:created>
  <dcterms:modified xsi:type="dcterms:W3CDTF">2013-03-25T18:15:50Z</dcterms:modified>
</cp:coreProperties>
</file>