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notesSlides/notesSlide67.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Override PartName="/ppt/notesSlides/notesSlide74.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notesSlides/notesSlide63.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70.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Override PartName="/ppt/notesSlides/notesSlide68.xml" ContentType="application/vnd.openxmlformats-officedocument.presentationml.notesSlide+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notesSlides/notesSlide39.xml" ContentType="application/vnd.openxmlformats-officedocument.presentationml.notesSlide+xml"/>
  <Override PartName="/ppt/notesSlides/notesSlide57.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46.xml" ContentType="application/vnd.openxmlformats-officedocument.presentationml.notesSlide+xml"/>
  <Override PartName="/ppt/notesSlides/notesSlide64.xml" ContentType="application/vnd.openxmlformats-officedocument.presentationml.notesSlide+xml"/>
  <Override PartName="/ppt/notesSlides/notesSlide75.xml" ContentType="application/vnd.openxmlformats-officedocument.presentationml.notesSlide+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ppt/notesSlides/notesSlide24.xml" ContentType="application/vnd.openxmlformats-officedocument.presentationml.notesSlide+xml"/>
  <Override PartName="/ppt/notesSlides/notesSlide35.xml" ContentType="application/vnd.openxmlformats-officedocument.presentationml.notesSlide+xml"/>
  <Override PartName="/ppt/notesSlides/notesSlide53.xml" ContentType="application/vnd.openxmlformats-officedocument.presentationml.notesSlide+xml"/>
  <Override PartName="/ppt/notesSlides/notesSlide71.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42.xml" ContentType="application/vnd.openxmlformats-officedocument.presentationml.notesSlide+xml"/>
  <Override PartName="/ppt/notesSlides/notesSlide60.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notesSlides/notesSlide69.xml" ContentType="application/vnd.openxmlformats-officedocument.presentationml.notesSlide+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notesSlides/notesSlide58.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Override PartName="/ppt/notesSlides/notesSlide65.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notesSlides/notesSlide72.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61.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notesSlides/notesSlide1.xml" ContentType="application/vnd.openxmlformats-officedocument.presentationml.notesSlide+xml"/>
  <Override PartName="/ppt/notesSlides/notesSlide59.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Layouts/slideLayout5.xml" ContentType="application/vnd.openxmlformats-officedocument.presentationml.slideLayout+xml"/>
  <Override PartName="/ppt/notesSlides/notesSlide19.xml" ContentType="application/vnd.openxmlformats-officedocument.presentationml.notesSlide+xml"/>
  <Override PartName="/ppt/notesSlides/notesSlide48.xml" ContentType="application/vnd.openxmlformats-officedocument.presentationml.notesSlide+xml"/>
  <Override PartName="/ppt/notesSlides/notesSlide66.xml" ContentType="application/vnd.openxmlformats-officedocument.presentationml.notesSlide+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notesSlides/notesSlide37.xml" ContentType="application/vnd.openxmlformats-officedocument.presentationml.notesSlide+xml"/>
  <Override PartName="/ppt/notesSlides/notesSlide55.xml" ContentType="application/vnd.openxmlformats-officedocument.presentationml.notesSlide+xml"/>
  <Default Extension="jpeg" ContentType="image/jpeg"/>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6.xml" ContentType="application/vnd.openxmlformats-officedocument.presentationml.notesSlide+xml"/>
  <Override PartName="/ppt/notesSlides/notesSlide44.xml" ContentType="application/vnd.openxmlformats-officedocument.presentationml.notesSlide+xml"/>
  <Override PartName="/ppt/notesSlides/notesSlide62.xml" ContentType="application/vnd.openxmlformats-officedocument.presentationml.notesSlide+xml"/>
  <Override PartName="/ppt/notesSlides/notesSlide73.xml" ContentType="application/vnd.openxmlformats-officedocument.presentationml.notesSlide+xml"/>
  <Override PartName="/ppt/slides/slide20.xml" ContentType="application/vnd.openxmlformats-officedocument.presentationml.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51.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7"/>
  </p:notesMasterIdLst>
  <p:sldIdLst>
    <p:sldId id="276" r:id="rId2"/>
    <p:sldId id="277" r:id="rId3"/>
    <p:sldId id="278" r:id="rId4"/>
    <p:sldId id="279" r:id="rId5"/>
    <p:sldId id="287" r:id="rId6"/>
    <p:sldId id="288" r:id="rId7"/>
    <p:sldId id="289" r:id="rId8"/>
    <p:sldId id="290" r:id="rId9"/>
    <p:sldId id="291" r:id="rId10"/>
    <p:sldId id="292" r:id="rId11"/>
    <p:sldId id="280" r:id="rId12"/>
    <p:sldId id="281" r:id="rId13"/>
    <p:sldId id="282" r:id="rId14"/>
    <p:sldId id="283" r:id="rId15"/>
    <p:sldId id="284" r:id="rId16"/>
    <p:sldId id="285" r:id="rId17"/>
    <p:sldId id="286" r:id="rId18"/>
    <p:sldId id="293" r:id="rId19"/>
    <p:sldId id="294" r:id="rId20"/>
    <p:sldId id="295" r:id="rId21"/>
    <p:sldId id="296" r:id="rId22"/>
    <p:sldId id="297" r:id="rId23"/>
    <p:sldId id="298" r:id="rId24"/>
    <p:sldId id="299" r:id="rId25"/>
    <p:sldId id="300" r:id="rId26"/>
    <p:sldId id="301" r:id="rId27"/>
    <p:sldId id="302" r:id="rId28"/>
    <p:sldId id="303" r:id="rId29"/>
    <p:sldId id="304" r:id="rId30"/>
    <p:sldId id="305" r:id="rId31"/>
    <p:sldId id="306" r:id="rId32"/>
    <p:sldId id="307" r:id="rId33"/>
    <p:sldId id="308" r:id="rId34"/>
    <p:sldId id="310" r:id="rId35"/>
    <p:sldId id="309" r:id="rId36"/>
    <p:sldId id="312" r:id="rId37"/>
    <p:sldId id="311" r:id="rId38"/>
    <p:sldId id="313" r:id="rId39"/>
    <p:sldId id="314" r:id="rId40"/>
    <p:sldId id="315" r:id="rId41"/>
    <p:sldId id="316" r:id="rId42"/>
    <p:sldId id="317" r:id="rId43"/>
    <p:sldId id="318" r:id="rId44"/>
    <p:sldId id="319" r:id="rId45"/>
    <p:sldId id="321" r:id="rId46"/>
    <p:sldId id="320" r:id="rId47"/>
    <p:sldId id="322" r:id="rId48"/>
    <p:sldId id="323" r:id="rId49"/>
    <p:sldId id="324" r:id="rId50"/>
    <p:sldId id="325" r:id="rId51"/>
    <p:sldId id="326" r:id="rId52"/>
    <p:sldId id="327" r:id="rId53"/>
    <p:sldId id="328" r:id="rId54"/>
    <p:sldId id="329" r:id="rId55"/>
    <p:sldId id="330" r:id="rId56"/>
    <p:sldId id="331" r:id="rId57"/>
    <p:sldId id="332" r:id="rId58"/>
    <p:sldId id="333" r:id="rId59"/>
    <p:sldId id="334" r:id="rId60"/>
    <p:sldId id="335" r:id="rId61"/>
    <p:sldId id="336" r:id="rId62"/>
    <p:sldId id="337" r:id="rId63"/>
    <p:sldId id="339" r:id="rId64"/>
    <p:sldId id="338" r:id="rId65"/>
    <p:sldId id="340" r:id="rId66"/>
    <p:sldId id="341" r:id="rId67"/>
    <p:sldId id="344" r:id="rId68"/>
    <p:sldId id="342" r:id="rId69"/>
    <p:sldId id="343" r:id="rId70"/>
    <p:sldId id="345" r:id="rId71"/>
    <p:sldId id="348" r:id="rId72"/>
    <p:sldId id="346" r:id="rId73"/>
    <p:sldId id="350" r:id="rId74"/>
    <p:sldId id="347" r:id="rId75"/>
    <p:sldId id="349" r:id="rId7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9933"/>
    <a:srgbClr val="CC66FF"/>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45" d="100"/>
          <a:sy n="45" d="100"/>
        </p:scale>
        <p:origin x="-67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presProps" Target="presProps.xml"/><Relationship Id="rId8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83457-F621-421E-9908-30A910E389F4}" type="datetimeFigureOut">
              <a:rPr lang="es-ES" smtClean="0"/>
              <a:pPr/>
              <a:t>07/10/2009</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B1BB4F-C0D8-4D06-A5BD-F04F2B756C45}" type="slidenum">
              <a:rPr lang="es-ES" smtClean="0"/>
              <a:pPr/>
              <a:t>‹Nº›</a:t>
            </a:fld>
            <a:endParaRPr lang="es-E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8.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9.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0.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61.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62.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6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6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65.xml.rels><?xml version="1.0" encoding="UTF-8" standalone="yes"?>
<Relationships xmlns="http://schemas.openxmlformats.org/package/2006/relationships"><Relationship Id="rId2" Type="http://schemas.openxmlformats.org/officeDocument/2006/relationships/slide" Target="../slides/slide65.xml"/><Relationship Id="rId1" Type="http://schemas.openxmlformats.org/officeDocument/2006/relationships/notesMaster" Target="../notesMasters/notesMaster1.xml"/></Relationships>
</file>

<file path=ppt/notesSlides/_rels/notesSlide66.xml.rels><?xml version="1.0" encoding="UTF-8" standalone="yes"?>
<Relationships xmlns="http://schemas.openxmlformats.org/package/2006/relationships"><Relationship Id="rId2" Type="http://schemas.openxmlformats.org/officeDocument/2006/relationships/slide" Target="../slides/slide66.xml"/><Relationship Id="rId1" Type="http://schemas.openxmlformats.org/officeDocument/2006/relationships/notesMaster" Target="../notesMasters/notesMaster1.xml"/></Relationships>
</file>

<file path=ppt/notesSlides/_rels/notesSlide67.xml.rels><?xml version="1.0" encoding="UTF-8" standalone="yes"?>
<Relationships xmlns="http://schemas.openxmlformats.org/package/2006/relationships"><Relationship Id="rId2" Type="http://schemas.openxmlformats.org/officeDocument/2006/relationships/slide" Target="../slides/slide67.xml"/><Relationship Id="rId1" Type="http://schemas.openxmlformats.org/officeDocument/2006/relationships/notesMaster" Target="../notesMasters/notesMaster1.xml"/></Relationships>
</file>

<file path=ppt/notesSlides/_rels/notesSlide68.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69.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0.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71.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72.xml.rels><?xml version="1.0" encoding="UTF-8" standalone="yes"?>
<Relationships xmlns="http://schemas.openxmlformats.org/package/2006/relationships"><Relationship Id="rId2" Type="http://schemas.openxmlformats.org/officeDocument/2006/relationships/slide" Target="../slides/slide72.xml"/><Relationship Id="rId1" Type="http://schemas.openxmlformats.org/officeDocument/2006/relationships/notesMaster" Target="../notesMasters/notesMaster1.xml"/></Relationships>
</file>

<file path=ppt/notesSlides/_rels/notesSlide73.xml.rels><?xml version="1.0" encoding="UTF-8" standalone="yes"?>
<Relationships xmlns="http://schemas.openxmlformats.org/package/2006/relationships"><Relationship Id="rId2" Type="http://schemas.openxmlformats.org/officeDocument/2006/relationships/slide" Target="../slides/slide73.xml"/><Relationship Id="rId1" Type="http://schemas.openxmlformats.org/officeDocument/2006/relationships/notesMaster" Target="../notesMasters/notesMaster1.xml"/></Relationships>
</file>

<file path=ppt/notesSlides/_rels/notesSlide74.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75.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1</a:t>
            </a:fld>
            <a:endParaRPr lang="es-E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10</a:t>
            </a:fld>
            <a:endParaRPr lang="es-E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11</a:t>
            </a:fld>
            <a:endParaRPr lang="es-E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12</a:t>
            </a:fld>
            <a:endParaRPr lang="es-E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13</a:t>
            </a:fld>
            <a:endParaRPr lang="es-E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14</a:t>
            </a:fld>
            <a:endParaRPr lang="es-E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15</a:t>
            </a:fld>
            <a:endParaRPr lang="es-E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16</a:t>
            </a:fld>
            <a:endParaRPr lang="es-E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17</a:t>
            </a:fld>
            <a:endParaRPr lang="es-E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18</a:t>
            </a:fld>
            <a:endParaRPr lang="es-E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19</a:t>
            </a:fld>
            <a:endParaRPr lang="es-E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2</a:t>
            </a:fld>
            <a:endParaRPr lang="es-E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20</a:t>
            </a:fld>
            <a:endParaRPr lang="es-E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21</a:t>
            </a:fld>
            <a:endParaRPr lang="es-E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22</a:t>
            </a:fld>
            <a:endParaRPr lang="es-E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23</a:t>
            </a:fld>
            <a:endParaRPr lang="es-E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24</a:t>
            </a:fld>
            <a:endParaRPr lang="es-E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25</a:t>
            </a:fld>
            <a:endParaRPr lang="es-E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26</a:t>
            </a:fld>
            <a:endParaRPr lang="es-E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27</a:t>
            </a:fld>
            <a:endParaRPr lang="es-E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28</a:t>
            </a:fld>
            <a:endParaRPr lang="es-E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29</a:t>
            </a:fld>
            <a:endParaRPr lang="es-E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3</a:t>
            </a:fld>
            <a:endParaRPr lang="es-E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30</a:t>
            </a:fld>
            <a:endParaRPr lang="es-E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31</a:t>
            </a:fld>
            <a:endParaRPr lang="es-E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32</a:t>
            </a:fld>
            <a:endParaRPr lang="es-E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33</a:t>
            </a:fld>
            <a:endParaRPr lang="es-E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34</a:t>
            </a:fld>
            <a:endParaRPr lang="es-E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35</a:t>
            </a:fld>
            <a:endParaRPr lang="es-E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36</a:t>
            </a:fld>
            <a:endParaRPr lang="es-E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37</a:t>
            </a:fld>
            <a:endParaRPr lang="es-E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38</a:t>
            </a:fld>
            <a:endParaRPr lang="es-E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39</a:t>
            </a:fld>
            <a:endParaRPr lang="es-E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4</a:t>
            </a:fld>
            <a:endParaRPr lang="es-E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40</a:t>
            </a:fld>
            <a:endParaRPr lang="es-E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41</a:t>
            </a:fld>
            <a:endParaRPr lang="es-E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42</a:t>
            </a:fld>
            <a:endParaRPr lang="es-E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43</a:t>
            </a:fld>
            <a:endParaRPr lang="es-E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44</a:t>
            </a:fld>
            <a:endParaRPr lang="es-E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45</a:t>
            </a:fld>
            <a:endParaRPr lang="es-E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46</a:t>
            </a:fld>
            <a:endParaRPr lang="es-E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47</a:t>
            </a:fld>
            <a:endParaRPr lang="es-E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48</a:t>
            </a:fld>
            <a:endParaRPr lang="es-E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49</a:t>
            </a:fld>
            <a:endParaRPr lang="es-E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5</a:t>
            </a:fld>
            <a:endParaRPr lang="es-E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50</a:t>
            </a:fld>
            <a:endParaRPr lang="es-E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51</a:t>
            </a:fld>
            <a:endParaRPr lang="es-E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52</a:t>
            </a:fld>
            <a:endParaRPr lang="es-E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53</a:t>
            </a:fld>
            <a:endParaRPr lang="es-E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54</a:t>
            </a:fld>
            <a:endParaRPr lang="es-E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55</a:t>
            </a:fld>
            <a:endParaRPr lang="es-E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56</a:t>
            </a:fld>
            <a:endParaRPr lang="es-E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57</a:t>
            </a:fld>
            <a:endParaRPr lang="es-E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58</a:t>
            </a:fld>
            <a:endParaRPr lang="es-E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59</a:t>
            </a:fld>
            <a:endParaRPr lang="es-E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6</a:t>
            </a:fld>
            <a:endParaRPr lang="es-E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60</a:t>
            </a:fld>
            <a:endParaRPr lang="es-E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61</a:t>
            </a:fld>
            <a:endParaRPr lang="es-E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62</a:t>
            </a:fld>
            <a:endParaRPr lang="es-E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63</a:t>
            </a:fld>
            <a:endParaRPr lang="es-E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64</a:t>
            </a:fld>
            <a:endParaRPr lang="es-E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65</a:t>
            </a:fld>
            <a:endParaRPr lang="es-ES"/>
          </a:p>
        </p:txBody>
      </p:sp>
    </p:spTree>
  </p:cSld>
  <p:clrMapOvr>
    <a:masterClrMapping/>
  </p:clrMapOvr>
</p:notes>
</file>

<file path=ppt/notesSlides/notesSlide6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66</a:t>
            </a:fld>
            <a:endParaRPr lang="es-ES"/>
          </a:p>
        </p:txBody>
      </p:sp>
    </p:spTree>
  </p:cSld>
  <p:clrMapOvr>
    <a:masterClrMapping/>
  </p:clrMapOvr>
</p:notes>
</file>

<file path=ppt/notesSlides/notesSlide6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67</a:t>
            </a:fld>
            <a:endParaRPr lang="es-ES"/>
          </a:p>
        </p:txBody>
      </p:sp>
    </p:spTree>
  </p:cSld>
  <p:clrMapOvr>
    <a:masterClrMapping/>
  </p:clrMapOvr>
</p:notes>
</file>

<file path=ppt/notesSlides/notesSlide6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68</a:t>
            </a:fld>
            <a:endParaRPr lang="es-ES"/>
          </a:p>
        </p:txBody>
      </p:sp>
    </p:spTree>
  </p:cSld>
  <p:clrMapOvr>
    <a:masterClrMapping/>
  </p:clrMapOvr>
</p:notes>
</file>

<file path=ppt/notesSlides/notesSlide6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69</a:t>
            </a:fld>
            <a:endParaRPr lang="es-E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7</a:t>
            </a:fld>
            <a:endParaRPr lang="es-ES"/>
          </a:p>
        </p:txBody>
      </p:sp>
    </p:spTree>
  </p:cSld>
  <p:clrMapOvr>
    <a:masterClrMapping/>
  </p:clrMapOvr>
</p:notes>
</file>

<file path=ppt/notesSlides/notesSlide7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70</a:t>
            </a:fld>
            <a:endParaRPr lang="es-ES"/>
          </a:p>
        </p:txBody>
      </p:sp>
    </p:spTree>
  </p:cSld>
  <p:clrMapOvr>
    <a:masterClrMapping/>
  </p:clrMapOvr>
</p:notes>
</file>

<file path=ppt/notesSlides/notesSlide7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71</a:t>
            </a:fld>
            <a:endParaRPr lang="es-ES"/>
          </a:p>
        </p:txBody>
      </p:sp>
    </p:spTree>
  </p:cSld>
  <p:clrMapOvr>
    <a:masterClrMapping/>
  </p:clrMapOvr>
</p:notes>
</file>

<file path=ppt/notesSlides/notesSlide7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72</a:t>
            </a:fld>
            <a:endParaRPr lang="es-ES"/>
          </a:p>
        </p:txBody>
      </p:sp>
    </p:spTree>
  </p:cSld>
  <p:clrMapOvr>
    <a:masterClrMapping/>
  </p:clrMapOvr>
</p:notes>
</file>

<file path=ppt/notesSlides/notesSlide7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73</a:t>
            </a:fld>
            <a:endParaRPr lang="es-ES"/>
          </a:p>
        </p:txBody>
      </p:sp>
    </p:spTree>
  </p:cSld>
  <p:clrMapOvr>
    <a:masterClrMapping/>
  </p:clrMapOvr>
</p:notes>
</file>

<file path=ppt/notesSlides/notesSlide7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74</a:t>
            </a:fld>
            <a:endParaRPr lang="es-ES"/>
          </a:p>
        </p:txBody>
      </p:sp>
    </p:spTree>
  </p:cSld>
  <p:clrMapOvr>
    <a:masterClrMapping/>
  </p:clrMapOvr>
</p:notes>
</file>

<file path=ppt/notesSlides/notesSlide7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75</a:t>
            </a:fld>
            <a:endParaRPr lang="es-E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8</a:t>
            </a:fld>
            <a:endParaRPr lang="es-E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a:p>
        </p:txBody>
      </p:sp>
      <p:sp>
        <p:nvSpPr>
          <p:cNvPr id="4" name="3 Marcador de número de diapositiva"/>
          <p:cNvSpPr>
            <a:spLocks noGrp="1"/>
          </p:cNvSpPr>
          <p:nvPr>
            <p:ph type="sldNum" sz="quarter" idx="10"/>
          </p:nvPr>
        </p:nvSpPr>
        <p:spPr/>
        <p:txBody>
          <a:bodyPr/>
          <a:lstStyle/>
          <a:p>
            <a:fld id="{11B1BB4F-C0D8-4D06-A5BD-F04F2B756C45}" type="slidenum">
              <a:rPr lang="es-ES" smtClean="0"/>
              <a:pPr/>
              <a:t>9</a:t>
            </a:fld>
            <a:endParaRPr lang="es-E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F0048D4-46F1-44B4-91A6-A9203AB4A6B3}" type="datetimeFigureOut">
              <a:rPr lang="es-ES" smtClean="0"/>
              <a:pPr/>
              <a:t>07/10/2009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1174C6-D469-4375-9464-5783DD11FED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F0048D4-46F1-44B4-91A6-A9203AB4A6B3}" type="datetimeFigureOut">
              <a:rPr lang="es-ES" smtClean="0"/>
              <a:pPr/>
              <a:t>07/10/2009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1174C6-D469-4375-9464-5783DD11FED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F0048D4-46F1-44B4-91A6-A9203AB4A6B3}" type="datetimeFigureOut">
              <a:rPr lang="es-ES" smtClean="0"/>
              <a:pPr/>
              <a:t>07/10/2009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1174C6-D469-4375-9464-5783DD11FED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F0048D4-46F1-44B4-91A6-A9203AB4A6B3}" type="datetimeFigureOut">
              <a:rPr lang="es-ES" smtClean="0"/>
              <a:pPr/>
              <a:t>07/10/2009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1174C6-D469-4375-9464-5783DD11FED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F0048D4-46F1-44B4-91A6-A9203AB4A6B3}" type="datetimeFigureOut">
              <a:rPr lang="es-ES" smtClean="0"/>
              <a:pPr/>
              <a:t>07/10/2009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71174C6-D469-4375-9464-5783DD11FED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F0048D4-46F1-44B4-91A6-A9203AB4A6B3}" type="datetimeFigureOut">
              <a:rPr lang="es-ES" smtClean="0"/>
              <a:pPr/>
              <a:t>07/10/2009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71174C6-D469-4375-9464-5783DD11FED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F0048D4-46F1-44B4-91A6-A9203AB4A6B3}" type="datetimeFigureOut">
              <a:rPr lang="es-ES" smtClean="0"/>
              <a:pPr/>
              <a:t>07/10/2009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71174C6-D469-4375-9464-5783DD11FED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F0048D4-46F1-44B4-91A6-A9203AB4A6B3}" type="datetimeFigureOut">
              <a:rPr lang="es-ES" smtClean="0"/>
              <a:pPr/>
              <a:t>07/10/2009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71174C6-D469-4375-9464-5783DD11FED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F0048D4-46F1-44B4-91A6-A9203AB4A6B3}" type="datetimeFigureOut">
              <a:rPr lang="es-ES" smtClean="0"/>
              <a:pPr/>
              <a:t>07/10/2009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71174C6-D469-4375-9464-5783DD11FED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F0048D4-46F1-44B4-91A6-A9203AB4A6B3}" type="datetimeFigureOut">
              <a:rPr lang="es-ES" smtClean="0"/>
              <a:pPr/>
              <a:t>07/10/2009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71174C6-D469-4375-9464-5783DD11FED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F0048D4-46F1-44B4-91A6-A9203AB4A6B3}" type="datetimeFigureOut">
              <a:rPr lang="es-ES" smtClean="0"/>
              <a:pPr/>
              <a:t>07/10/2009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71174C6-D469-4375-9464-5783DD11FED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0048D4-46F1-44B4-91A6-A9203AB4A6B3}" type="datetimeFigureOut">
              <a:rPr lang="es-ES" smtClean="0"/>
              <a:pPr/>
              <a:t>07/10/2009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1174C6-D469-4375-9464-5783DD11FED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57.xm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8.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60.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notesSlide" Target="../notesSlides/notesSlide61.xm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62.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6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6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notesSlide" Target="../notesSlides/notesSlide65.xm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notesSlide" Target="../notesSlides/notesSlide66.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7.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8.xml"/><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9.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0.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1.xml.rels><?xml version="1.0" encoding="UTF-8" standalone="yes"?>
<Relationships xmlns="http://schemas.openxmlformats.org/package/2006/relationships"><Relationship Id="rId2" Type="http://schemas.openxmlformats.org/officeDocument/2006/relationships/notesSlide" Target="../notesSlides/notesSlide71.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notesSlide" Target="../notesSlides/notesSlide72.xml"/><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image" Target="../media/image7.jpeg"/><Relationship Id="rId7" Type="http://schemas.openxmlformats.org/officeDocument/2006/relationships/image" Target="../media/image6.jpeg"/><Relationship Id="rId2" Type="http://schemas.openxmlformats.org/officeDocument/2006/relationships/notesSlide" Target="../notesSlides/notesSlide73.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2.jpeg"/><Relationship Id="rId4" Type="http://schemas.openxmlformats.org/officeDocument/2006/relationships/image" Target="../media/image3.jpeg"/></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74.xml"/><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7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285728"/>
            <a:ext cx="8329642" cy="5840435"/>
          </a:xfrm>
        </p:spPr>
        <p:txBody>
          <a:bodyPr>
            <a:normAutofit fontScale="92500" lnSpcReduction="10000"/>
          </a:bodyPr>
          <a:lstStyle/>
          <a:p>
            <a:pPr algn="ctr">
              <a:buNone/>
            </a:pPr>
            <a:r>
              <a:rPr lang="es-ES" sz="4000" dirty="0" smtClean="0">
                <a:solidFill>
                  <a:srgbClr val="FF0000"/>
                </a:solidFill>
              </a:rPr>
              <a:t>LOS ARCHIVOS ESPECIALES</a:t>
            </a:r>
          </a:p>
          <a:p>
            <a:pPr marL="0" algn="just">
              <a:buNone/>
            </a:pPr>
            <a:r>
              <a:rPr lang="es-ES" sz="4000" dirty="0" err="1" smtClean="0">
                <a:solidFill>
                  <a:srgbClr val="00B050"/>
                </a:solidFill>
              </a:rPr>
              <a:t>Aspidoteca</a:t>
            </a:r>
            <a:r>
              <a:rPr lang="es-ES" sz="4000" dirty="0" smtClean="0"/>
              <a:t>:  Del griego </a:t>
            </a:r>
            <a:r>
              <a:rPr lang="es-ES" sz="4000" dirty="0" err="1" smtClean="0"/>
              <a:t>aspis</a:t>
            </a:r>
            <a:r>
              <a:rPr lang="es-ES" sz="4000" dirty="0" smtClean="0"/>
              <a:t>, idos: escudo, y </a:t>
            </a:r>
            <a:r>
              <a:rPr lang="es-ES" sz="4000" dirty="0" err="1" smtClean="0"/>
              <a:t>thekes</a:t>
            </a:r>
            <a:r>
              <a:rPr lang="es-ES" sz="4000" dirty="0" smtClean="0"/>
              <a:t>: caja, estuche.  Caja o estuche forrado, donde se guardan o coleccionan escudos.  </a:t>
            </a:r>
          </a:p>
          <a:p>
            <a:pPr marL="0" algn="just">
              <a:buNone/>
            </a:pPr>
            <a:endParaRPr lang="es-ES" sz="4000" dirty="0" smtClean="0"/>
          </a:p>
          <a:p>
            <a:pPr marL="0" algn="just">
              <a:buNone/>
            </a:pPr>
            <a:r>
              <a:rPr lang="es-ES" sz="4000" dirty="0" smtClean="0">
                <a:solidFill>
                  <a:srgbClr val="00B050"/>
                </a:solidFill>
              </a:rPr>
              <a:t>Biblioteca:</a:t>
            </a:r>
            <a:r>
              <a:rPr lang="es-ES" sz="4000" dirty="0" smtClean="0"/>
              <a:t>  Lugar público o privado donde se guardan libros, convenientemente ordenados para su lectura, consulta, investigación y para obtener informacion. </a:t>
            </a:r>
          </a:p>
          <a:p>
            <a:pPr algn="just">
              <a:buNone/>
            </a:pPr>
            <a:endParaRPr lang="es-ES" sz="4000"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401080" cy="6286544"/>
          </a:xfrm>
        </p:spPr>
        <p:txBody>
          <a:bodyPr>
            <a:normAutofit/>
          </a:bodyPr>
          <a:lstStyle/>
          <a:p>
            <a:pPr marL="0" algn="just">
              <a:buNone/>
            </a:pPr>
            <a:r>
              <a:rPr lang="es-CO" sz="3600" b="1" dirty="0" smtClean="0">
                <a:solidFill>
                  <a:srgbClr val="FF0000"/>
                </a:solidFill>
              </a:rPr>
              <a:t>Recortes de periódicos y revistas</a:t>
            </a:r>
            <a:r>
              <a:rPr lang="es-CO" sz="3600" b="1" dirty="0" smtClean="0"/>
              <a:t>:</a:t>
            </a:r>
            <a:r>
              <a:rPr lang="es-CO" sz="3600" dirty="0" smtClean="0"/>
              <a:t>  Las oficinas de prensa, divulgación, ventas, etc., necesitan mantener recortes de periódicos y revistas para información, seguimiento y control.  El recorte se puede efectuar de dos formas: a) sin dañar la revista, sacando fotocopia y b) recortando la revista o periódico.  Los recortes se pegan en hojas  en álbumes de cartulina, cartón, plástico, etc.  </a:t>
            </a:r>
            <a:endParaRPr lang="es-ES" sz="3600" b="1" dirty="0" smtClean="0"/>
          </a:p>
          <a:p>
            <a:pPr marL="0" algn="just">
              <a:buNone/>
            </a:pPr>
            <a:endParaRPr lang="es-ES" sz="36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500042"/>
            <a:ext cx="8401080" cy="6000792"/>
          </a:xfrm>
        </p:spPr>
        <p:txBody>
          <a:bodyPr>
            <a:normAutofit/>
          </a:bodyPr>
          <a:lstStyle/>
          <a:p>
            <a:pPr marL="0" indent="-514350" algn="just">
              <a:buNone/>
            </a:pPr>
            <a:r>
              <a:rPr lang="es-CO" sz="4000" dirty="0" smtClean="0"/>
              <a:t>Al recortar cada artículo tenga en cuenta que debe hacer una referencia bibliográfica o conjunto de datos precisos y detallados para facilitar la identificación de la publicación o parte de ella.</a:t>
            </a:r>
            <a:endParaRPr lang="es-ES" sz="4000" dirty="0" smtClean="0"/>
          </a:p>
          <a:p>
            <a:pPr marL="0" indent="-514350" algn="just">
              <a:buNone/>
            </a:pPr>
            <a:r>
              <a:rPr lang="es-ES" dirty="0" smtClean="0"/>
              <a:t> </a:t>
            </a:r>
          </a:p>
          <a:p>
            <a:pPr marL="514350" indent="-514350">
              <a:buAutoNum type="alphaLcParenR"/>
            </a:pPr>
            <a:endParaRPr lang="es-ES" dirty="0" smtClean="0"/>
          </a:p>
          <a:p>
            <a:pPr>
              <a:buNone/>
            </a:pPr>
            <a:endParaRPr lang="es-E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8229600" cy="6072230"/>
          </a:xfrm>
        </p:spPr>
        <p:txBody>
          <a:bodyPr>
            <a:normAutofit lnSpcReduction="10000"/>
          </a:bodyPr>
          <a:lstStyle/>
          <a:p>
            <a:pPr marL="0" algn="just">
              <a:buNone/>
            </a:pPr>
            <a:r>
              <a:rPr lang="es-ES" sz="4000" dirty="0" smtClean="0">
                <a:solidFill>
                  <a:srgbClr val="FF0000"/>
                </a:solidFill>
              </a:rPr>
              <a:t>Archivos para procesamiento de datos</a:t>
            </a:r>
            <a:r>
              <a:rPr lang="es-ES" sz="3600" dirty="0" smtClean="0"/>
              <a:t>:  El procesamiento de datos es un sistema para transferir automáticamente la informacion por medio de cintas de papel perforadas, tarjetas perforadas, cintas magnéticas, discos, disquetes, CD, memorias, etc. </a:t>
            </a:r>
            <a:r>
              <a:rPr lang="es-CO" sz="3600" dirty="0" smtClean="0"/>
              <a:t>El almacenamiento de estos elementos debe hacerse con gran cuidado para que el polvo no se adhiera y la humedad y la temperatura en el área estén controladas.</a:t>
            </a:r>
            <a:endParaRPr lang="es-ES" sz="3600" b="1" dirty="0" smtClean="0"/>
          </a:p>
          <a:p>
            <a:pPr marL="0" algn="just">
              <a:buNone/>
            </a:pPr>
            <a:endParaRPr lang="es-ES" sz="3600" dirty="0" smtClean="0"/>
          </a:p>
          <a:p>
            <a:pPr marL="0" algn="just">
              <a:buNone/>
            </a:pPr>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solidFill>
                  <a:srgbClr val="FF0000"/>
                </a:solidFill>
              </a:rPr>
              <a:t>CLASIFICACION DEL ARCHIVO</a:t>
            </a:r>
            <a:endParaRPr lang="es-ES" dirty="0">
              <a:solidFill>
                <a:srgbClr val="FF0000"/>
              </a:solidFill>
            </a:endParaRPr>
          </a:p>
        </p:txBody>
      </p:sp>
      <p:sp>
        <p:nvSpPr>
          <p:cNvPr id="3" name="2 Marcador de contenido"/>
          <p:cNvSpPr>
            <a:spLocks noGrp="1"/>
          </p:cNvSpPr>
          <p:nvPr>
            <p:ph idx="1"/>
          </p:nvPr>
        </p:nvSpPr>
        <p:spPr>
          <a:xfrm>
            <a:off x="357158" y="1142984"/>
            <a:ext cx="8329642" cy="5357850"/>
          </a:xfrm>
        </p:spPr>
        <p:txBody>
          <a:bodyPr/>
          <a:lstStyle/>
          <a:p>
            <a:pPr marL="0" algn="just">
              <a:buNone/>
            </a:pPr>
            <a:r>
              <a:rPr lang="es-ES" dirty="0" smtClean="0"/>
              <a:t>Teniendo en cuenta el ciclo de vital de los documentos, los archivos se forman a de las siguientes fases:</a:t>
            </a:r>
          </a:p>
          <a:p>
            <a:pPr marL="514350" indent="-514350" algn="just">
              <a:buAutoNum type="arabicPeriod"/>
            </a:pPr>
            <a:r>
              <a:rPr lang="es-ES" dirty="0" smtClean="0"/>
              <a:t>Según  su uso:  ACTIVOS, SEMIACTIVOS, PERMANENTE.</a:t>
            </a:r>
          </a:p>
          <a:p>
            <a:pPr marL="514350" indent="-514350" algn="just">
              <a:buAutoNum type="arabicPeriod"/>
            </a:pPr>
            <a:r>
              <a:rPr lang="es-ES" dirty="0" smtClean="0"/>
              <a:t>Según su organización:  CENTRALIZADOS, DESCENTRALIZADOS y DESCENTRALIZADOS CON CONTROL CENTRAL</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lstStyle/>
          <a:p>
            <a:pPr marL="0" algn="just">
              <a:buNone/>
            </a:pPr>
            <a:r>
              <a:rPr lang="es-ES" dirty="0" smtClean="0">
                <a:solidFill>
                  <a:srgbClr val="FF0000"/>
                </a:solidFill>
              </a:rPr>
              <a:t>*  </a:t>
            </a:r>
            <a:r>
              <a:rPr lang="es-ES" sz="3600" dirty="0" smtClean="0">
                <a:solidFill>
                  <a:srgbClr val="0070C0"/>
                </a:solidFill>
              </a:rPr>
              <a:t>ACTIVOS</a:t>
            </a:r>
            <a:r>
              <a:rPr lang="es-ES" sz="3600" dirty="0" smtClean="0"/>
              <a:t>:  o archivos de gestión.  Se caracteriza porque la información que conserva es de consulta permanente.  Está compuesto por documentos del año actual, o e los años anteriores que estén en tramitación o pendientes de esta.  La información.  La información deberá ser evaluada anualmente, por los traslados al archivo semiactivo.  </a:t>
            </a:r>
            <a:endParaRPr lang="es-ES"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lstStyle/>
          <a:p>
            <a:pPr marL="0" algn="just">
              <a:buNone/>
            </a:pPr>
            <a:r>
              <a:rPr lang="es-ES" dirty="0" smtClean="0">
                <a:solidFill>
                  <a:srgbClr val="0070C0"/>
                </a:solidFill>
              </a:rPr>
              <a:t>*  </a:t>
            </a:r>
            <a:r>
              <a:rPr lang="es-ES" sz="4000" dirty="0" smtClean="0">
                <a:solidFill>
                  <a:srgbClr val="0070C0"/>
                </a:solidFill>
              </a:rPr>
              <a:t>SEMIACTIVOS</a:t>
            </a:r>
            <a:r>
              <a:rPr lang="es-ES" sz="4000" dirty="0" smtClean="0"/>
              <a:t>:  Llamados también centrales o intermedios.  Está constituido por documentos que ya cumplieron su trámite, pero por razones legales, fiscales o administrativos aún siguen vigentes y son consultados con menor frecuencia.  El porcentaje de información, es de mas o menos 60%  su fuente es de archivo activo.</a:t>
            </a:r>
            <a:endParaRPr lang="es-ES"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lstStyle/>
          <a:p>
            <a:pPr marL="0" algn="just">
              <a:buNone/>
            </a:pPr>
            <a:r>
              <a:rPr lang="es-ES" dirty="0" smtClean="0">
                <a:solidFill>
                  <a:srgbClr val="0070C0"/>
                </a:solidFill>
              </a:rPr>
              <a:t>*  </a:t>
            </a:r>
            <a:r>
              <a:rPr lang="es-ES" sz="4000" dirty="0" smtClean="0">
                <a:solidFill>
                  <a:srgbClr val="0070C0"/>
                </a:solidFill>
              </a:rPr>
              <a:t>PERMANTENTE</a:t>
            </a:r>
            <a:r>
              <a:rPr lang="es-ES" sz="4000" dirty="0" smtClean="0"/>
              <a:t>:  También conocidos como históricos o inactivos.  Contienen la información vital para la compañía y la que va conformando su historia.  Se conserva como ciencia, cultura o historia de un país.  Comprende el traspaso definitivo de los papeles, para su conservación perpetua de acuerdo con disposiciones legales. </a:t>
            </a:r>
            <a:endParaRPr lang="es-ES" sz="4000"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lstStyle/>
          <a:p>
            <a:pPr marL="0" algn="just">
              <a:buNone/>
            </a:pPr>
            <a:r>
              <a:rPr lang="es-ES" dirty="0" smtClean="0">
                <a:solidFill>
                  <a:srgbClr val="00B050"/>
                </a:solidFill>
              </a:rPr>
              <a:t>*  </a:t>
            </a:r>
            <a:r>
              <a:rPr lang="es-ES" sz="4000" dirty="0" smtClean="0">
                <a:solidFill>
                  <a:srgbClr val="00B050"/>
                </a:solidFill>
              </a:rPr>
              <a:t>CENTRALIZADA</a:t>
            </a:r>
            <a:r>
              <a:rPr lang="es-ES" sz="4000" dirty="0" smtClean="0">
                <a:solidFill>
                  <a:srgbClr val="FF0000"/>
                </a:solidFill>
              </a:rPr>
              <a:t>:  </a:t>
            </a:r>
            <a:r>
              <a:rPr lang="es-ES" sz="4000" dirty="0" smtClean="0"/>
              <a:t>  También conocidos como históricos o inactivos.  Contienen la información vital para la compañía y la que va conformando su historia.  Se conserva como ciencia, cultura o historia de un país.  Comprende el traspaso definitivo de los papeles, para su conservación perpetua de acuerdo con disposiciones legales. </a:t>
            </a:r>
            <a:endParaRPr lang="es-ES" sz="40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lnSpcReduction="20000"/>
          </a:bodyPr>
          <a:lstStyle/>
          <a:p>
            <a:pPr marL="0" algn="just"/>
            <a:r>
              <a:rPr lang="es-ES" dirty="0" smtClean="0">
                <a:solidFill>
                  <a:srgbClr val="00B050"/>
                </a:solidFill>
              </a:rPr>
              <a:t> </a:t>
            </a:r>
            <a:r>
              <a:rPr lang="es-ES" sz="4000" dirty="0" smtClean="0">
                <a:solidFill>
                  <a:srgbClr val="00B050"/>
                </a:solidFill>
              </a:rPr>
              <a:t>DESCENTRALIZADA</a:t>
            </a:r>
            <a:r>
              <a:rPr lang="es-ES" sz="4000" dirty="0" smtClean="0">
                <a:solidFill>
                  <a:srgbClr val="FF0000"/>
                </a:solidFill>
              </a:rPr>
              <a:t>: </a:t>
            </a:r>
            <a:r>
              <a:rPr lang="es-ES" sz="4000" dirty="0" smtClean="0"/>
              <a:t>Se dice que es descentralizado cuando cada una de las dependencias es responsable de recibir, despachar, archivar y conservar la documentación que a ella le compete. </a:t>
            </a:r>
          </a:p>
          <a:p>
            <a:pPr marL="0" algn="just">
              <a:buNone/>
            </a:pPr>
            <a:r>
              <a:rPr lang="es-ES" sz="4000" dirty="0" smtClean="0"/>
              <a:t>Lleva un sistema independiente de clasificación de acuerdo a sus intereses.</a:t>
            </a:r>
          </a:p>
          <a:p>
            <a:pPr marL="0" algn="just">
              <a:buNone/>
            </a:pPr>
            <a:r>
              <a:rPr lang="es-ES" sz="4000" dirty="0" smtClean="0"/>
              <a:t>Tiene como desventaja que muchos documentos de interés general, son desconocidos por otras dependencias.  Además,  aumenta costos, porque cada dependencia necesita espacio, equipo, material y tiempo.</a:t>
            </a:r>
            <a:endParaRPr lang="es-ES" sz="4000" b="1" dirty="0" smtClean="0"/>
          </a:p>
          <a:p>
            <a:pPr marL="0" algn="just">
              <a:buNone/>
            </a:pPr>
            <a:endParaRPr lang="es-ES" sz="4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pPr marL="0" algn="just"/>
            <a:r>
              <a:rPr lang="es-ES" dirty="0" smtClean="0">
                <a:solidFill>
                  <a:srgbClr val="00B050"/>
                </a:solidFill>
              </a:rPr>
              <a:t> </a:t>
            </a:r>
            <a:r>
              <a:rPr lang="es-ES" sz="4000" dirty="0" smtClean="0">
                <a:solidFill>
                  <a:srgbClr val="00B050"/>
                </a:solidFill>
              </a:rPr>
              <a:t>DESCENTRALIZADA</a:t>
            </a:r>
            <a:r>
              <a:rPr lang="es-ES" sz="4000" dirty="0" smtClean="0">
                <a:solidFill>
                  <a:srgbClr val="FF0000"/>
                </a:solidFill>
              </a:rPr>
              <a:t> </a:t>
            </a:r>
            <a:r>
              <a:rPr lang="es-ES" sz="4000" b="1" dirty="0" smtClean="0">
                <a:solidFill>
                  <a:srgbClr val="00B050"/>
                </a:solidFill>
              </a:rPr>
              <a:t>CON CONTROL CENTRAL.</a:t>
            </a:r>
            <a:r>
              <a:rPr lang="es-ES" sz="4000" b="1" dirty="0" smtClean="0"/>
              <a:t>  </a:t>
            </a:r>
            <a:r>
              <a:rPr lang="es-ES" sz="4000" dirty="0" smtClean="0"/>
              <a:t>Es la combinación de los dos sistemas anteriores. El trámite de la documentación está centralizado.  Allí reposa la totalidad de la información, la diferencia radica en que cada dependencia conserva, únicamente la copia de los documentos.  </a:t>
            </a:r>
          </a:p>
          <a:p>
            <a:pPr marL="0" algn="just"/>
            <a:endParaRPr lang="es-ES" sz="4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57158" y="357166"/>
            <a:ext cx="8329642" cy="6143668"/>
          </a:xfrm>
        </p:spPr>
        <p:txBody>
          <a:bodyPr>
            <a:normAutofit fontScale="92500" lnSpcReduction="10000"/>
          </a:bodyPr>
          <a:lstStyle/>
          <a:p>
            <a:pPr marL="0" algn="just">
              <a:buNone/>
            </a:pPr>
            <a:r>
              <a:rPr lang="es-ES" dirty="0" smtClean="0"/>
              <a:t>Los libros se organizan en orden numérico con ficheros alfabéticos. Los grupos se clasifican así:</a:t>
            </a:r>
          </a:p>
          <a:p>
            <a:pPr marL="0" algn="just">
              <a:buNone/>
            </a:pPr>
            <a:r>
              <a:rPr lang="es-ES" dirty="0" smtClean="0"/>
              <a:t>0  Obras Generales</a:t>
            </a:r>
          </a:p>
          <a:p>
            <a:pPr marL="171450" indent="-514350" algn="just">
              <a:buAutoNum type="arabicPlain"/>
            </a:pPr>
            <a:r>
              <a:rPr lang="es-ES" dirty="0" smtClean="0"/>
              <a:t>Filosofía</a:t>
            </a:r>
          </a:p>
          <a:p>
            <a:pPr marL="171450" indent="-514350" algn="just">
              <a:buAutoNum type="arabicPlain"/>
            </a:pPr>
            <a:r>
              <a:rPr lang="es-ES" dirty="0" smtClean="0"/>
              <a:t>Religión</a:t>
            </a:r>
          </a:p>
          <a:p>
            <a:pPr marL="171450" indent="-514350" algn="just">
              <a:buAutoNum type="arabicPlain"/>
            </a:pPr>
            <a:r>
              <a:rPr lang="es-ES" dirty="0" smtClean="0"/>
              <a:t>Ciencias sociales y derecho</a:t>
            </a:r>
          </a:p>
          <a:p>
            <a:pPr marL="171450" indent="-514350" algn="just">
              <a:buAutoNum type="arabicPlain"/>
            </a:pPr>
            <a:r>
              <a:rPr lang="es-ES" dirty="0" smtClean="0"/>
              <a:t>Filosofía</a:t>
            </a:r>
          </a:p>
          <a:p>
            <a:pPr marL="171450" indent="-514350" algn="just">
              <a:buAutoNum type="arabicPlain"/>
            </a:pPr>
            <a:r>
              <a:rPr lang="es-ES" dirty="0" smtClean="0"/>
              <a:t>Ciencias puras</a:t>
            </a:r>
          </a:p>
          <a:p>
            <a:pPr marL="171450" indent="-514350" algn="just">
              <a:buAutoNum type="arabicPlain"/>
            </a:pPr>
            <a:r>
              <a:rPr lang="es-ES" dirty="0" smtClean="0"/>
              <a:t>Ciencias aplicadas</a:t>
            </a:r>
          </a:p>
          <a:p>
            <a:pPr marL="171450" indent="-514350" algn="just">
              <a:buAutoNum type="arabicPlain"/>
            </a:pPr>
            <a:r>
              <a:rPr lang="es-ES" dirty="0" smtClean="0"/>
              <a:t>Bellas Artes</a:t>
            </a:r>
          </a:p>
          <a:p>
            <a:pPr marL="171450" indent="-514350" algn="just">
              <a:buAutoNum type="arabicPlain"/>
            </a:pPr>
            <a:r>
              <a:rPr lang="es-ES" dirty="0" smtClean="0"/>
              <a:t>Literatura</a:t>
            </a:r>
          </a:p>
          <a:p>
            <a:pPr marL="171450" indent="-514350" algn="just">
              <a:buAutoNum type="arabicPlain"/>
            </a:pPr>
            <a:r>
              <a:rPr lang="es-ES" dirty="0" smtClean="0"/>
              <a:t>Historia y </a:t>
            </a:r>
            <a:r>
              <a:rPr lang="es-ES" dirty="0" err="1" smtClean="0"/>
              <a:t>Geografia</a:t>
            </a:r>
            <a:endParaRPr lang="es-ES" dirty="0" smtClean="0"/>
          </a:p>
          <a:p>
            <a:pPr marL="171450" indent="-514350" algn="just">
              <a:buAutoNum type="arabicPlain"/>
            </a:pPr>
            <a:endParaRPr lang="es-ES" dirty="0" smtClean="0"/>
          </a:p>
          <a:p>
            <a:pPr marL="171450" indent="-514350" algn="just">
              <a:buAutoNum type="arabicPlain"/>
            </a:pPr>
            <a:endParaRPr lang="es-ES" dirty="0" smtClean="0"/>
          </a:p>
          <a:p>
            <a:pPr marL="0" algn="just">
              <a:buNone/>
            </a:pPr>
            <a:endParaRPr lang="es-ES" dirty="0" smtClean="0"/>
          </a:p>
          <a:p>
            <a:pPr marL="0" algn="just">
              <a:buNone/>
            </a:pPr>
            <a:endParaRPr lang="es-E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lnSpcReduction="10000"/>
          </a:bodyPr>
          <a:lstStyle/>
          <a:p>
            <a:pPr marL="0" algn="ctr">
              <a:buNone/>
            </a:pPr>
            <a:r>
              <a:rPr lang="es-ES" sz="4000" b="1" dirty="0" smtClean="0">
                <a:solidFill>
                  <a:srgbClr val="FF0000"/>
                </a:solidFill>
              </a:rPr>
              <a:t>PROCEDIMIENTOS PARA ARCHIVAR</a:t>
            </a:r>
          </a:p>
          <a:p>
            <a:endParaRPr lang="es-ES" sz="4000" b="1" dirty="0" smtClean="0"/>
          </a:p>
          <a:p>
            <a:r>
              <a:rPr lang="es-ES" sz="4000" b="1" dirty="0" smtClean="0"/>
              <a:t>INSPECCIONAR</a:t>
            </a:r>
          </a:p>
          <a:p>
            <a:pPr marL="0" algn="just">
              <a:buNone/>
            </a:pPr>
            <a:r>
              <a:rPr lang="es-ES" sz="4000" dirty="0" smtClean="0"/>
              <a:t>Cerciorarse que la correspondencia, está aprobada y lista para archivar.  Verificar en el sello </a:t>
            </a:r>
            <a:r>
              <a:rPr lang="es-ES" sz="4000" dirty="0" err="1" smtClean="0"/>
              <a:t>radicador</a:t>
            </a:r>
            <a:r>
              <a:rPr lang="es-ES" sz="4000" dirty="0" smtClean="0"/>
              <a:t> de correspondencia recibida, si está firmada por quien la tramitó.  Retirar ganchos de cosedora y clips de los documentos.</a:t>
            </a:r>
          </a:p>
          <a:p>
            <a:pPr marL="0" algn="just">
              <a:buNone/>
            </a:pPr>
            <a:r>
              <a:rPr lang="es-ES" sz="4000" b="1" i="1" dirty="0" smtClean="0"/>
              <a:t> </a:t>
            </a:r>
          </a:p>
          <a:p>
            <a:pPr marL="0" algn="just">
              <a:buNone/>
            </a:pPr>
            <a:endParaRPr lang="es-ES" sz="4000" dirty="0">
              <a:solidFill>
                <a:srgbClr val="FF000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pPr algn="just"/>
            <a:r>
              <a:rPr lang="es-ES" sz="4000" b="1" dirty="0" smtClean="0"/>
              <a:t>CLASIFICAR</a:t>
            </a:r>
            <a:endParaRPr lang="es-ES" sz="4000" b="1" i="1" dirty="0" smtClean="0"/>
          </a:p>
          <a:p>
            <a:pPr marL="0" algn="just">
              <a:buNone/>
            </a:pPr>
            <a:r>
              <a:rPr lang="es-ES" sz="4000" dirty="0" smtClean="0"/>
              <a:t>Determinar el número, nombre o fecha con la cual se organizarán los documentos, que se van a archivar; se colocan en grupos homogéneos de acuerdo con la entidad productora y con el sistema de organización que tenga la empresa.</a:t>
            </a:r>
          </a:p>
          <a:p>
            <a:pPr marL="0" algn="just">
              <a:buNone/>
            </a:pPr>
            <a:endParaRPr lang="es-ES" sz="4000"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85000" lnSpcReduction="20000"/>
          </a:bodyPr>
          <a:lstStyle/>
          <a:p>
            <a:r>
              <a:rPr lang="es-ES" sz="4000" b="1" dirty="0" smtClean="0"/>
              <a:t>DISTRIBUIR</a:t>
            </a:r>
            <a:endParaRPr lang="es-ES" sz="4000" b="1" i="1" dirty="0" smtClean="0"/>
          </a:p>
          <a:p>
            <a:pPr>
              <a:buNone/>
            </a:pPr>
            <a:r>
              <a:rPr lang="es-ES" sz="4000" dirty="0" smtClean="0"/>
              <a:t> </a:t>
            </a:r>
          </a:p>
          <a:p>
            <a:pPr marL="0" algn="just">
              <a:buNone/>
            </a:pPr>
            <a:r>
              <a:rPr lang="es-ES" sz="4000" dirty="0" smtClean="0"/>
              <a:t>Después de clasificarlos se colocan en los distribuidores, según la organización inicial.</a:t>
            </a:r>
          </a:p>
          <a:p>
            <a:pPr marL="0" algn="just">
              <a:buNone/>
            </a:pPr>
            <a:r>
              <a:rPr lang="es-ES" sz="4000" dirty="0" smtClean="0"/>
              <a:t>La correspondencia  que se ha subrayado, debe ordenarse alfabética, numérica o cronológicamente.</a:t>
            </a:r>
            <a:endParaRPr lang="es-ES" sz="4000" b="1" dirty="0" smtClean="0"/>
          </a:p>
          <a:p>
            <a:pPr marL="0" algn="just">
              <a:buNone/>
            </a:pPr>
            <a:r>
              <a:rPr lang="es-ES" sz="4000" dirty="0" smtClean="0"/>
              <a:t> </a:t>
            </a:r>
          </a:p>
          <a:p>
            <a:pPr marL="0" algn="just"/>
            <a:r>
              <a:rPr lang="es-ES" sz="4000" b="1" dirty="0" smtClean="0"/>
              <a:t>ARCHIVAR</a:t>
            </a:r>
            <a:endParaRPr lang="es-ES" sz="4000" b="1" i="1" dirty="0" smtClean="0"/>
          </a:p>
          <a:p>
            <a:pPr marL="0" algn="just">
              <a:buNone/>
            </a:pPr>
            <a:r>
              <a:rPr lang="es-ES" sz="4000" dirty="0" smtClean="0"/>
              <a:t> </a:t>
            </a:r>
          </a:p>
          <a:p>
            <a:pPr marL="0" algn="just">
              <a:buNone/>
            </a:pPr>
            <a:r>
              <a:rPr lang="es-ES" sz="4000" dirty="0" smtClean="0"/>
              <a:t>Finalmente, se colocan en la carpeta interna correspondiente y ésta en el archivador.</a:t>
            </a:r>
          </a:p>
          <a:p>
            <a:pPr marL="0" algn="just">
              <a:buNone/>
            </a:pPr>
            <a:endParaRPr lang="es-ES" sz="4000"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lnSpcReduction="10000"/>
          </a:bodyPr>
          <a:lstStyle/>
          <a:p>
            <a:pPr marL="0" algn="ctr">
              <a:buNone/>
            </a:pPr>
            <a:r>
              <a:rPr lang="es-ES" sz="4000" dirty="0" smtClean="0">
                <a:solidFill>
                  <a:srgbClr val="FF0000"/>
                </a:solidFill>
              </a:rPr>
              <a:t>PRINCIPIOS DE ORDENAMIENTO</a:t>
            </a:r>
          </a:p>
          <a:p>
            <a:pPr marL="0" algn="just">
              <a:buNone/>
            </a:pPr>
            <a:r>
              <a:rPr lang="es-ES" sz="4000" dirty="0" smtClean="0"/>
              <a:t>La organización de los documentos  por cualquier sistema que se elija, exige que la persona responsable sepa archivarlos técnica y correctamente para su rápida y fácil localización en el momento que se requieran.  Los principios de ordenamiento del archivo son: ALFABÉTICO, NUMÉRICO Y CRONOLÓGICO.</a:t>
            </a:r>
          </a:p>
          <a:p>
            <a:pPr marL="0" algn="just">
              <a:buNone/>
            </a:pPr>
            <a:endParaRPr lang="es-ES" sz="4000" dirty="0">
              <a:solidFill>
                <a:srgbClr val="FF0000"/>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85000" lnSpcReduction="20000"/>
          </a:bodyPr>
          <a:lstStyle/>
          <a:p>
            <a:pPr marL="0" algn="just"/>
            <a:r>
              <a:rPr lang="es-ES" sz="4000" b="1" dirty="0" smtClean="0">
                <a:solidFill>
                  <a:srgbClr val="00B050"/>
                </a:solidFill>
              </a:rPr>
              <a:t>Alfabético :  </a:t>
            </a:r>
            <a:r>
              <a:rPr lang="es-ES" sz="4000" dirty="0" smtClean="0"/>
              <a:t>Llamado también nominativo; consiste en ordenar los nombres por las letras del alfabeto ( A-Z).  Este principio se subdivide en:</a:t>
            </a:r>
          </a:p>
          <a:p>
            <a:pPr marL="0" algn="just">
              <a:buNone/>
            </a:pPr>
            <a:r>
              <a:rPr lang="es-ES" sz="4000" dirty="0" smtClean="0"/>
              <a:t>Nombres de personas naturales</a:t>
            </a:r>
          </a:p>
          <a:p>
            <a:pPr marL="0" algn="just">
              <a:buNone/>
            </a:pPr>
            <a:r>
              <a:rPr lang="es-ES" sz="4000" dirty="0" smtClean="0"/>
              <a:t>Nombres de personas jurídicas o razones sociales</a:t>
            </a:r>
          </a:p>
          <a:p>
            <a:pPr marL="0" algn="just">
              <a:buNone/>
            </a:pPr>
            <a:r>
              <a:rPr lang="es-ES" sz="4000" dirty="0" smtClean="0"/>
              <a:t>Asuntos, temas o materias</a:t>
            </a:r>
          </a:p>
          <a:p>
            <a:pPr marL="0" algn="just">
              <a:buNone/>
            </a:pPr>
            <a:r>
              <a:rPr lang="es-ES" sz="4000" dirty="0" smtClean="0"/>
              <a:t>Nombres de lugares geográficos</a:t>
            </a:r>
          </a:p>
          <a:p>
            <a:pPr marL="0" algn="just">
              <a:buNone/>
            </a:pPr>
            <a:r>
              <a:rPr lang="es-ES" sz="4000" dirty="0" smtClean="0"/>
              <a:t> </a:t>
            </a:r>
          </a:p>
          <a:p>
            <a:pPr marL="0" algn="just">
              <a:buNone/>
            </a:pPr>
            <a:r>
              <a:rPr lang="es-ES" sz="4000" dirty="0" smtClean="0"/>
              <a:t>Es un sistema DIRECTO, porque los documentos pueden consultarse leyendo el nombre en la carpeta.</a:t>
            </a:r>
          </a:p>
          <a:p>
            <a:pPr marL="0" algn="just">
              <a:buNone/>
            </a:pPr>
            <a:endParaRPr lang="es-ES" sz="4000" dirty="0">
              <a:solidFill>
                <a:srgbClr val="FF0000"/>
              </a:solidFil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77500" lnSpcReduction="20000"/>
          </a:bodyPr>
          <a:lstStyle/>
          <a:p>
            <a:pPr marL="0" algn="just">
              <a:buNone/>
            </a:pPr>
            <a:r>
              <a:rPr lang="es-ES" sz="4000" b="1" dirty="0" smtClean="0">
                <a:solidFill>
                  <a:srgbClr val="FF0000"/>
                </a:solidFill>
              </a:rPr>
              <a:t>Personas naturales</a:t>
            </a:r>
            <a:endParaRPr lang="es-ES" sz="4000" dirty="0" smtClean="0">
              <a:solidFill>
                <a:srgbClr val="FF0000"/>
              </a:solidFill>
            </a:endParaRPr>
          </a:p>
          <a:p>
            <a:pPr marL="0" algn="just">
              <a:buNone/>
            </a:pPr>
            <a:r>
              <a:rPr lang="es-ES" sz="4000" b="1" dirty="0" smtClean="0"/>
              <a:t> </a:t>
            </a:r>
            <a:endParaRPr lang="es-ES" sz="4000" dirty="0" smtClean="0"/>
          </a:p>
          <a:p>
            <a:pPr marL="0" algn="just">
              <a:buNone/>
            </a:pPr>
            <a:r>
              <a:rPr lang="es-ES" sz="4000" dirty="0" smtClean="0"/>
              <a:t>El nombre de una persona, según la ley, está compuesto por:  el nombre, los apellidos y el seudónimo (si lo hay).  Es decir, los nombres de personas naturales se conforman en unidades y cada unidad puede tener uno o más elementos, así:</a:t>
            </a:r>
          </a:p>
          <a:p>
            <a:pPr marL="0" algn="just">
              <a:buNone/>
            </a:pPr>
            <a:r>
              <a:rPr lang="es-ES" sz="4000" dirty="0" smtClean="0"/>
              <a:t>Primera unidad es el primer apellido (paterno)</a:t>
            </a:r>
          </a:p>
          <a:p>
            <a:pPr marL="0" algn="just">
              <a:buNone/>
            </a:pPr>
            <a:r>
              <a:rPr lang="es-ES" sz="4000" dirty="0" smtClean="0"/>
              <a:t>Segunda unidad  es el segundo apellido (materno)</a:t>
            </a:r>
          </a:p>
          <a:p>
            <a:pPr marL="0" algn="just">
              <a:buNone/>
            </a:pPr>
            <a:r>
              <a:rPr lang="es-ES" sz="4000" dirty="0" smtClean="0"/>
              <a:t>Tercera unidad es el nombre</a:t>
            </a:r>
          </a:p>
          <a:p>
            <a:pPr marL="0" algn="just">
              <a:buNone/>
            </a:pPr>
            <a:r>
              <a:rPr lang="es-ES" sz="4000" dirty="0" smtClean="0"/>
              <a:t> </a:t>
            </a:r>
          </a:p>
          <a:p>
            <a:pPr marL="0" algn="just">
              <a:buNone/>
            </a:pPr>
            <a:r>
              <a:rPr lang="es-ES" sz="4000" dirty="0" smtClean="0"/>
              <a:t>Ejemplo:  MARIANA GUTIÉRREZ ZULUAGA  quedaría  GUTIÉRREZ ZULUAGA MARIANA</a:t>
            </a:r>
          </a:p>
          <a:p>
            <a:pPr marL="0" algn="just">
              <a:buNone/>
            </a:pPr>
            <a:r>
              <a:rPr lang="es-ES" sz="4000" dirty="0" smtClean="0"/>
              <a:t> </a:t>
            </a:r>
          </a:p>
          <a:p>
            <a:pPr marL="0" algn="just">
              <a:buNone/>
            </a:pPr>
            <a:endParaRPr lang="es-ES" sz="4000" dirty="0" smtClean="0"/>
          </a:p>
          <a:p>
            <a:pPr marL="0" algn="just">
              <a:buNone/>
            </a:pPr>
            <a:endParaRPr lang="es-ES" sz="4000"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77500" lnSpcReduction="20000"/>
          </a:bodyPr>
          <a:lstStyle/>
          <a:p>
            <a:pPr marL="0" algn="just">
              <a:buNone/>
            </a:pPr>
            <a:r>
              <a:rPr lang="es-ES" sz="4000" dirty="0" smtClean="0"/>
              <a:t>*  Cuando se trata de personas con idénticos nombres y diferentes apellidos, el orden está dado por el apellido.</a:t>
            </a:r>
          </a:p>
          <a:p>
            <a:pPr marL="0" algn="just">
              <a:buNone/>
            </a:pPr>
            <a:r>
              <a:rPr lang="es-ES" sz="4000" dirty="0" smtClean="0"/>
              <a:t>Ejemplo:  </a:t>
            </a:r>
          </a:p>
          <a:p>
            <a:pPr marL="0" algn="just">
              <a:buNone/>
            </a:pPr>
            <a:r>
              <a:rPr lang="es-ES" sz="4000" dirty="0" smtClean="0"/>
              <a:t> JUAN D. ESCALLÓN</a:t>
            </a:r>
          </a:p>
          <a:p>
            <a:pPr marL="0" algn="just">
              <a:buNone/>
            </a:pPr>
            <a:r>
              <a:rPr lang="es-ES" sz="4000" dirty="0" smtClean="0"/>
              <a:t>JUAN D. ESCAMILLA</a:t>
            </a:r>
          </a:p>
          <a:p>
            <a:pPr marL="0" algn="just">
              <a:buNone/>
            </a:pPr>
            <a:r>
              <a:rPr lang="es-ES" sz="4000" dirty="0" smtClean="0"/>
              <a:t>JUAN D. ESCANDÓN  </a:t>
            </a:r>
          </a:p>
          <a:p>
            <a:pPr marL="0" algn="just">
              <a:buNone/>
            </a:pPr>
            <a:r>
              <a:rPr lang="es-ES" sz="4000" dirty="0" smtClean="0"/>
              <a:t> </a:t>
            </a:r>
          </a:p>
          <a:p>
            <a:pPr marL="0" algn="just">
              <a:buNone/>
            </a:pPr>
            <a:r>
              <a:rPr lang="es-ES" sz="4000" dirty="0" smtClean="0"/>
              <a:t>Quedaría:   1.  ESCALLÓN JUAN D.</a:t>
            </a:r>
          </a:p>
          <a:p>
            <a:pPr marL="0" algn="just">
              <a:buNone/>
            </a:pPr>
            <a:r>
              <a:rPr lang="es-ES" sz="4000" dirty="0" smtClean="0"/>
              <a:t>	      2.    ESCAMILLA JUAN D.</a:t>
            </a:r>
          </a:p>
          <a:p>
            <a:pPr marL="0" algn="just">
              <a:buNone/>
            </a:pPr>
            <a:r>
              <a:rPr lang="es-ES" sz="4000" dirty="0" smtClean="0"/>
              <a:t>	      3.    ESCANDÓN JUAN D.</a:t>
            </a:r>
          </a:p>
          <a:p>
            <a:pPr marL="0" algn="just">
              <a:buNone/>
            </a:pPr>
            <a:r>
              <a:rPr lang="es-ES" sz="4100" dirty="0" smtClean="0"/>
              <a:t>Nota:  observe que al organizar los nombres por apellidos, se hace en orden alfabético.</a:t>
            </a:r>
          </a:p>
          <a:p>
            <a:pPr marL="0" algn="just">
              <a:buNone/>
            </a:pPr>
            <a:endParaRPr lang="es-ES" sz="4000" dirty="0" smtClean="0"/>
          </a:p>
          <a:p>
            <a:pPr marL="0" algn="just">
              <a:buNone/>
            </a:pPr>
            <a:endParaRPr lang="es-ES" sz="4000"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pPr marL="0" algn="just">
              <a:buNone/>
            </a:pPr>
            <a:r>
              <a:rPr lang="es-ES" sz="4000" dirty="0" smtClean="0"/>
              <a:t>*  Cuando  los apellidos son iguales, el orden alfabético estará dado por el primer nombre.  Sin tener en cuenta el  segundo apellido.  Ejemplo:</a:t>
            </a:r>
          </a:p>
          <a:p>
            <a:pPr marL="0" algn="just">
              <a:buNone/>
            </a:pPr>
            <a:r>
              <a:rPr lang="es-ES" sz="4000" dirty="0" smtClean="0"/>
              <a:t>1.  PÉREZ CASTRO MIGUEL</a:t>
            </a:r>
          </a:p>
          <a:p>
            <a:pPr marL="0" algn="just">
              <a:buNone/>
            </a:pPr>
            <a:r>
              <a:rPr lang="es-ES" sz="4000" dirty="0" smtClean="0"/>
              <a:t>2.  PÉREZ ÁLVAREZ MILCIADES</a:t>
            </a:r>
          </a:p>
          <a:p>
            <a:pPr marL="0" algn="just">
              <a:buNone/>
            </a:pPr>
            <a:endParaRPr lang="es-ES" sz="4000"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pPr algn="just">
              <a:buNone/>
            </a:pPr>
            <a:r>
              <a:rPr lang="es-ES" sz="4000" b="1" dirty="0" smtClean="0"/>
              <a:t>*  </a:t>
            </a:r>
            <a:r>
              <a:rPr lang="es-ES" sz="4000" dirty="0" smtClean="0"/>
              <a:t>Para distinguir nombres iguales y apellidos iguales, se acostumbra tener en cuenta la cédula, el título, el grado o la dirección.  Ejemplo:  </a:t>
            </a:r>
          </a:p>
          <a:p>
            <a:pPr algn="just">
              <a:buNone/>
            </a:pPr>
            <a:r>
              <a:rPr lang="es-ES" sz="4000" dirty="0" smtClean="0"/>
              <a:t> </a:t>
            </a:r>
          </a:p>
          <a:p>
            <a:pPr algn="just">
              <a:buNone/>
            </a:pPr>
            <a:r>
              <a:rPr lang="es-ES" sz="4000" dirty="0" smtClean="0"/>
              <a:t>1.  LÒPEZ R. LUIS (Abogado)</a:t>
            </a:r>
          </a:p>
          <a:p>
            <a:pPr algn="just">
              <a:buNone/>
            </a:pPr>
            <a:r>
              <a:rPr lang="es-ES" sz="4000" dirty="0" smtClean="0"/>
              <a:t>2.  LÓPEZ R. LUIS (Doctor)</a:t>
            </a:r>
          </a:p>
          <a:p>
            <a:pPr algn="just">
              <a:buNone/>
            </a:pPr>
            <a:r>
              <a:rPr lang="es-ES" sz="4000" dirty="0" smtClean="0"/>
              <a:t>3.  LÓPEZ R. LUIS (Teniente)</a:t>
            </a:r>
          </a:p>
          <a:p>
            <a:pPr marL="0" algn="just">
              <a:buNone/>
            </a:pPr>
            <a:endParaRPr lang="es-ES" sz="4000"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lnSpcReduction="20000"/>
          </a:bodyPr>
          <a:lstStyle/>
          <a:p>
            <a:pPr marL="0" algn="just">
              <a:buNone/>
            </a:pPr>
            <a:r>
              <a:rPr lang="es-ES" sz="4000" dirty="0" smtClean="0"/>
              <a:t>*  Cuando en los nombres extranjeros sea difícil establecer cual de las partes de éste es el nombre o cual el apellido, se ordenará como está escrito y se harán referencias cruzadas.  Ejemplo:</a:t>
            </a:r>
          </a:p>
          <a:p>
            <a:pPr marL="0" algn="just">
              <a:buNone/>
            </a:pPr>
            <a:r>
              <a:rPr lang="es-ES" sz="4000" dirty="0" smtClean="0"/>
              <a:t> </a:t>
            </a:r>
          </a:p>
          <a:p>
            <a:pPr marL="0" algn="just">
              <a:buNone/>
            </a:pPr>
            <a:r>
              <a:rPr lang="es-ES" sz="4000" dirty="0" smtClean="0"/>
              <a:t>LIAN PI HAO    Quedaría:  LIAN PI HAO  (referencia cruzada véase  PI HAO LIAN)</a:t>
            </a:r>
          </a:p>
          <a:p>
            <a:pPr marL="0" algn="just">
              <a:buNone/>
            </a:pPr>
            <a:r>
              <a:rPr lang="es-ES" sz="4000" dirty="0" smtClean="0"/>
              <a:t>Se debe indagar con la persona, sobre cual de las partes es el apellido, para poder abrir la carpeta con el apellido correcto.  No se debe dejar nada por supuesto.</a:t>
            </a:r>
          </a:p>
          <a:p>
            <a:pPr marL="0" algn="just">
              <a:buNone/>
            </a:pPr>
            <a:endParaRPr lang="es-ES" sz="4000"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6143668"/>
          </a:xfrm>
        </p:spPr>
        <p:txBody>
          <a:bodyPr>
            <a:normAutofit/>
          </a:bodyPr>
          <a:lstStyle/>
          <a:p>
            <a:pPr marL="0" algn="just">
              <a:buNone/>
            </a:pPr>
            <a:r>
              <a:rPr lang="es-ES" sz="3600" dirty="0" smtClean="0"/>
              <a:t>Cada uno de estos grupos se subdivide a su vez, hasta obtener un número destinado a una clasificación menor.  El método decimal puede llegar a tener cuatro, cinco o seis dígitos.  De ellos la primera división corresponde al grupo principal, la segunda, a la primera división; la tercera, a la segunda división, etc.  En las bibliotecas existen varios tipos de ficheros y los más usados son:  de autores, por materias y por títulos.</a:t>
            </a:r>
          </a:p>
          <a:p>
            <a:pPr marL="0" algn="just">
              <a:buNone/>
            </a:pPr>
            <a:endParaRPr lang="es-ES" dirty="0" smtClean="0"/>
          </a:p>
          <a:p>
            <a:pPr marL="0" algn="just">
              <a:buNone/>
            </a:pPr>
            <a:endParaRPr lang="es-ES" dirty="0" smtClean="0"/>
          </a:p>
          <a:p>
            <a:pPr marL="0" algn="just">
              <a:buNone/>
            </a:pPr>
            <a:endParaRPr lang="es-ES"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pPr marL="0" algn="just">
              <a:buNone/>
            </a:pPr>
            <a:r>
              <a:rPr lang="es-ES" sz="4000" dirty="0" smtClean="0">
                <a:solidFill>
                  <a:srgbClr val="FF0000"/>
                </a:solidFill>
              </a:rPr>
              <a:t>REFERENCIA CRUZADA</a:t>
            </a:r>
            <a:r>
              <a:rPr lang="es-ES" sz="4000" dirty="0" smtClean="0"/>
              <a:t>:  Son una ayuda para encontrar documentos cuyo sitio en el archivo no sea muy práctico, y puedan ser buscados bajo diferentes denominaciones.  En cada uno de los sitios dudosos se coloca la hoja de referencia cruzada, indicando bajo qué nombre o número se encuentra archivado, realmente el material.</a:t>
            </a:r>
          </a:p>
          <a:p>
            <a:pPr marL="0" algn="just">
              <a:buNone/>
            </a:pPr>
            <a:endParaRPr lang="es-ES" sz="4000"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lnSpcReduction="10000"/>
          </a:bodyPr>
          <a:lstStyle/>
          <a:p>
            <a:pPr marL="0" algn="just">
              <a:buNone/>
            </a:pPr>
            <a:r>
              <a:rPr lang="es-ES" sz="4000" dirty="0" smtClean="0"/>
              <a:t>*  En caso de apellidos con prefijos, tales como:   D´ León, </a:t>
            </a:r>
            <a:r>
              <a:rPr lang="es-ES" sz="4000" dirty="0" err="1" smtClean="0"/>
              <a:t>D´Ettorre</a:t>
            </a:r>
            <a:r>
              <a:rPr lang="es-ES" sz="4000" dirty="0" smtClean="0"/>
              <a:t>, De </a:t>
            </a:r>
            <a:r>
              <a:rPr lang="es-ES" sz="4000" dirty="0" err="1" smtClean="0"/>
              <a:t>Greiff</a:t>
            </a:r>
            <a:r>
              <a:rPr lang="es-ES" sz="4000" dirty="0" smtClean="0"/>
              <a:t>, De los Ríos...</a:t>
            </a:r>
          </a:p>
          <a:p>
            <a:pPr marL="0" algn="just">
              <a:buNone/>
            </a:pPr>
            <a:r>
              <a:rPr lang="es-ES" sz="4000" dirty="0" smtClean="0"/>
              <a:t>Van en primer lugar los apellidos con apóstrofo:  D´ </a:t>
            </a:r>
            <a:r>
              <a:rPr lang="es-ES" sz="4000" dirty="0" err="1" smtClean="0"/>
              <a:t>Aleman</a:t>
            </a:r>
            <a:r>
              <a:rPr lang="es-ES" sz="4000" dirty="0" smtClean="0"/>
              <a:t>,  </a:t>
            </a:r>
            <a:r>
              <a:rPr lang="es-ES" sz="4000" dirty="0" err="1" smtClean="0"/>
              <a:t>D´Ettorre</a:t>
            </a:r>
            <a:r>
              <a:rPr lang="es-ES" sz="4000" dirty="0" smtClean="0"/>
              <a:t>; los apellidos con prefijo DE, en segundo lugar; y los que llevan el prefijo DEL, en tercer lugar; todos ellos seguidos del resto de palabras que los acompañan en forma alfabética.</a:t>
            </a:r>
          </a:p>
          <a:p>
            <a:pPr marL="0" algn="just">
              <a:buNone/>
            </a:pPr>
            <a:endParaRPr lang="es-ES" sz="4000" dirty="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pPr marL="0" algn="just">
              <a:buNone/>
            </a:pPr>
            <a:r>
              <a:rPr lang="es-ES" sz="4000" dirty="0" smtClean="0"/>
              <a:t>D´COSTA, DE BEDOUT, DE GREIFF, DE OSSA, DE VILLA, DE ZULÁTEGUI, DEL CORRAL, DEL TORO, DEL VALLE, DE LA CALLE, DE LOS RÍOS.</a:t>
            </a:r>
          </a:p>
          <a:p>
            <a:pPr marL="0" algn="just">
              <a:buNone/>
            </a:pPr>
            <a:endParaRPr lang="es-ES" sz="4000"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85000" lnSpcReduction="20000"/>
          </a:bodyPr>
          <a:lstStyle/>
          <a:p>
            <a:r>
              <a:rPr lang="es-ES" sz="4000" b="1" dirty="0" smtClean="0">
                <a:solidFill>
                  <a:srgbClr val="FF0000"/>
                </a:solidFill>
              </a:rPr>
              <a:t>DAMAS CASADAS</a:t>
            </a:r>
            <a:endParaRPr lang="es-ES" sz="4000" dirty="0" smtClean="0">
              <a:solidFill>
                <a:srgbClr val="FF0000"/>
              </a:solidFill>
            </a:endParaRPr>
          </a:p>
          <a:p>
            <a:pPr marL="0" algn="just">
              <a:buNone/>
            </a:pPr>
            <a:r>
              <a:rPr lang="es-ES" sz="4000" dirty="0" smtClean="0"/>
              <a:t>Existen dos sistemas para la ordenación de los nombres de mujeres casadas.  El americano y el hispano o latino.</a:t>
            </a:r>
          </a:p>
          <a:p>
            <a:pPr marL="0" algn="just">
              <a:buNone/>
            </a:pPr>
            <a:r>
              <a:rPr lang="es-ES" sz="4000" b="1" dirty="0" smtClean="0"/>
              <a:t> </a:t>
            </a:r>
            <a:endParaRPr lang="es-ES" sz="4000" dirty="0" smtClean="0"/>
          </a:p>
          <a:p>
            <a:pPr marL="0" algn="just">
              <a:buNone/>
            </a:pPr>
            <a:r>
              <a:rPr lang="es-ES" sz="4000" b="1" i="1" dirty="0" smtClean="0">
                <a:solidFill>
                  <a:srgbClr val="FFC000"/>
                </a:solidFill>
              </a:rPr>
              <a:t>El sistema americano</a:t>
            </a:r>
            <a:r>
              <a:rPr lang="es-ES" sz="4000" b="1" i="1" dirty="0" smtClean="0"/>
              <a:t>,</a:t>
            </a:r>
            <a:r>
              <a:rPr lang="es-ES" sz="4000" dirty="0" smtClean="0"/>
              <a:t> es utilizado en  nuestro directorio telefónico y consiste en clasificar las casadas, así:</a:t>
            </a:r>
          </a:p>
          <a:p>
            <a:pPr marL="0" algn="just">
              <a:buNone/>
            </a:pPr>
            <a:r>
              <a:rPr lang="es-ES" sz="4000" dirty="0" smtClean="0"/>
              <a:t>Apellido del esposo</a:t>
            </a:r>
          </a:p>
          <a:p>
            <a:pPr marL="0" algn="just">
              <a:buNone/>
            </a:pPr>
            <a:r>
              <a:rPr lang="es-ES" sz="4000" dirty="0" smtClean="0"/>
              <a:t>Nombre completo</a:t>
            </a:r>
          </a:p>
          <a:p>
            <a:pPr marL="0" algn="just">
              <a:buNone/>
            </a:pPr>
            <a:r>
              <a:rPr lang="es-ES" sz="4000" dirty="0" smtClean="0"/>
              <a:t>Apellido paterno</a:t>
            </a:r>
          </a:p>
          <a:p>
            <a:pPr marL="0" algn="just">
              <a:buNone/>
            </a:pPr>
            <a:r>
              <a:rPr lang="es-ES" sz="4000" dirty="0" smtClean="0"/>
              <a:t>Preposición DE o la palabra VIUDA DE</a:t>
            </a:r>
          </a:p>
          <a:p>
            <a:pPr marL="0" algn="just">
              <a:buNone/>
            </a:pPr>
            <a:endParaRPr lang="es-ES" sz="4000"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pPr marL="0" algn="just">
              <a:buNone/>
            </a:pPr>
            <a:r>
              <a:rPr lang="es-ES" sz="4000" dirty="0" smtClean="0"/>
              <a:t>Ejemplo:  LINA MARÍA FORONDA DE VILLA  Quedaría:  VILLA LINA MARÍA FORONDA DE </a:t>
            </a:r>
          </a:p>
          <a:p>
            <a:pPr marL="0" algn="just">
              <a:buNone/>
            </a:pPr>
            <a:r>
              <a:rPr lang="es-ES" sz="4000" dirty="0" smtClean="0"/>
              <a:t> </a:t>
            </a:r>
          </a:p>
          <a:p>
            <a:pPr marL="0" algn="just">
              <a:buNone/>
            </a:pPr>
            <a:r>
              <a:rPr lang="es-ES" sz="4000" dirty="0" smtClean="0"/>
              <a:t>GLORIA MARÍN VIUDA DE JIMÉNEZ  Quedaría:  JIMÉNEZ GLORIA MARÍA VIUDA DE</a:t>
            </a:r>
          </a:p>
          <a:p>
            <a:pPr>
              <a:buNone/>
            </a:pPr>
            <a:endParaRPr lang="es-ES" sz="4000" dirty="0" smtClean="0"/>
          </a:p>
          <a:p>
            <a:pPr marL="0" algn="just">
              <a:buNone/>
            </a:pPr>
            <a:endParaRPr lang="es-ES" sz="4000"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85000" lnSpcReduction="10000"/>
          </a:bodyPr>
          <a:lstStyle/>
          <a:p>
            <a:pPr marL="0" algn="just">
              <a:buNone/>
            </a:pPr>
            <a:r>
              <a:rPr lang="es-ES" sz="4000" b="1" i="1" dirty="0" smtClean="0">
                <a:solidFill>
                  <a:srgbClr val="FFC000"/>
                </a:solidFill>
              </a:rPr>
              <a:t>El sistema hispano o latino</a:t>
            </a:r>
            <a:r>
              <a:rPr lang="es-ES" sz="4000" b="1" i="1" dirty="0" smtClean="0"/>
              <a:t>,</a:t>
            </a:r>
            <a:r>
              <a:rPr lang="es-ES" sz="4000" dirty="0" smtClean="0"/>
              <a:t> en nuestro medio y para efectos de archivo, tiene prioridad; consiste en clasificar las mujeres casadas, así:</a:t>
            </a:r>
          </a:p>
          <a:p>
            <a:pPr marL="0" algn="just">
              <a:buNone/>
            </a:pPr>
            <a:r>
              <a:rPr lang="es-ES" sz="4000" dirty="0" smtClean="0"/>
              <a:t> </a:t>
            </a:r>
          </a:p>
          <a:p>
            <a:pPr marL="0" algn="just">
              <a:buNone/>
            </a:pPr>
            <a:r>
              <a:rPr lang="es-ES" sz="4000" dirty="0" smtClean="0"/>
              <a:t>Apellido paterno</a:t>
            </a:r>
          </a:p>
          <a:p>
            <a:pPr marL="0" algn="just">
              <a:buNone/>
            </a:pPr>
            <a:r>
              <a:rPr lang="es-ES" sz="4000" dirty="0" smtClean="0"/>
              <a:t>Preposición De o la palabra VIUDA DE</a:t>
            </a:r>
          </a:p>
          <a:p>
            <a:pPr marL="0" algn="just">
              <a:buNone/>
            </a:pPr>
            <a:r>
              <a:rPr lang="es-ES" sz="4000" dirty="0" smtClean="0"/>
              <a:t>Apellido del esposo</a:t>
            </a:r>
          </a:p>
          <a:p>
            <a:pPr marL="0" algn="just">
              <a:buNone/>
            </a:pPr>
            <a:r>
              <a:rPr lang="es-ES" sz="4000" dirty="0" smtClean="0"/>
              <a:t>Nombre</a:t>
            </a:r>
          </a:p>
          <a:p>
            <a:pPr marL="0" algn="just">
              <a:buNone/>
            </a:pPr>
            <a:r>
              <a:rPr lang="es-ES" sz="4000" dirty="0" smtClean="0"/>
              <a:t>  </a:t>
            </a:r>
          </a:p>
          <a:p>
            <a:pPr marL="0" algn="just">
              <a:buNone/>
            </a:pPr>
            <a:r>
              <a:rPr lang="es-ES" sz="4000" dirty="0" smtClean="0"/>
              <a:t>Ejemplo:  ROSA ZULUAGA DE VELÁSQUEZ  Quedaría:  ZULUAGA DE VELÁSQUEZ ROSA </a:t>
            </a:r>
          </a:p>
          <a:p>
            <a:pPr>
              <a:buNone/>
            </a:pPr>
            <a:endParaRPr lang="es-ES" sz="4000" dirty="0" smtClean="0"/>
          </a:p>
          <a:p>
            <a:pPr marL="0" algn="just">
              <a:buNone/>
            </a:pPr>
            <a:endParaRPr lang="es-ES" sz="4000"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85000" lnSpcReduction="10000"/>
          </a:bodyPr>
          <a:lstStyle/>
          <a:p>
            <a:pPr marL="0" algn="just">
              <a:buNone/>
            </a:pPr>
            <a:r>
              <a:rPr lang="es-ES" sz="4000" b="1" dirty="0" smtClean="0">
                <a:solidFill>
                  <a:srgbClr val="FF0000"/>
                </a:solidFill>
              </a:rPr>
              <a:t>Personas jurídicas:  </a:t>
            </a:r>
            <a:r>
              <a:rPr lang="es-ES" sz="4000" dirty="0" smtClean="0"/>
              <a:t>En el caso de nombres comerciales que en su razón social indiquen la naturaleza del negocio y lleven el nombre completo de una persona natural, se clasifican tal como aparecen y cada palabra constituye una unidad.</a:t>
            </a:r>
          </a:p>
          <a:p>
            <a:pPr marL="0" algn="just">
              <a:buNone/>
            </a:pPr>
            <a:r>
              <a:rPr lang="es-ES" sz="4000" dirty="0" smtClean="0"/>
              <a:t>Se debe tener en cuenta un nombre genérico para rotular la gaveta, pero la información de las carpetas se almacenará principalmente por orden alfabético, es decir, en las carpetas colgantes se registran las letras del alfabeto; en las carpetas auxiliares o individuales se marcará un orden alfabético por asuntos.</a:t>
            </a:r>
          </a:p>
          <a:p>
            <a:pPr marL="0" algn="just">
              <a:buNone/>
            </a:pPr>
            <a:endParaRPr lang="es-ES" sz="4000"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r>
              <a:rPr lang="es-ES" sz="4000" dirty="0" smtClean="0"/>
              <a:t>Cuando en la razón social existan números, deben tratarse como si estuvieran escritos en letras, pero sin cambiarlos.</a:t>
            </a:r>
          </a:p>
          <a:p>
            <a:r>
              <a:rPr lang="es-ES" sz="4000" dirty="0" smtClean="0"/>
              <a:t>Ejemplo:</a:t>
            </a:r>
          </a:p>
          <a:p>
            <a:r>
              <a:rPr lang="es-ES" sz="4000" dirty="0" smtClean="0"/>
              <a:t>PANADERÍA LA 13 </a:t>
            </a:r>
          </a:p>
          <a:p>
            <a:r>
              <a:rPr lang="es-ES" sz="4000" dirty="0" smtClean="0"/>
              <a:t>PANADERÍA LA TRICENTENARIA</a:t>
            </a:r>
          </a:p>
          <a:p>
            <a:r>
              <a:rPr lang="es-ES" sz="4000" dirty="0" smtClean="0"/>
              <a:t>PANADERÍA LA 15</a:t>
            </a:r>
          </a:p>
          <a:p>
            <a:r>
              <a:rPr lang="es-ES" sz="4000" dirty="0" smtClean="0"/>
              <a:t>PANADERÍA LA 11</a:t>
            </a:r>
          </a:p>
          <a:p>
            <a:pPr marL="0" algn="just">
              <a:buNone/>
            </a:pPr>
            <a:endParaRPr lang="es-ES" sz="4000"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r>
              <a:rPr lang="es-ES" sz="4000" dirty="0" smtClean="0"/>
              <a:t>Quedaría así:</a:t>
            </a:r>
          </a:p>
          <a:p>
            <a:pPr>
              <a:buNone/>
            </a:pPr>
            <a:endParaRPr lang="es-ES" sz="4000" dirty="0" smtClean="0"/>
          </a:p>
          <a:p>
            <a:r>
              <a:rPr lang="es-ES" sz="4000" dirty="0" smtClean="0"/>
              <a:t>PANADERÍA LA 11</a:t>
            </a:r>
          </a:p>
          <a:p>
            <a:r>
              <a:rPr lang="es-ES" sz="4000" dirty="0" smtClean="0"/>
              <a:t>PANADERÍA LA 15</a:t>
            </a:r>
          </a:p>
          <a:p>
            <a:r>
              <a:rPr lang="es-ES" sz="4000" dirty="0" smtClean="0"/>
              <a:t>PANADERÍA LA 13 </a:t>
            </a:r>
          </a:p>
          <a:p>
            <a:r>
              <a:rPr lang="es-ES" sz="4000" dirty="0" smtClean="0"/>
              <a:t>PANADERÍA LA TRICENTENARIA</a:t>
            </a:r>
          </a:p>
          <a:p>
            <a:pPr>
              <a:buNone/>
            </a:pPr>
            <a:r>
              <a:rPr lang="es-ES" sz="4000" dirty="0" smtClean="0"/>
              <a:t> </a:t>
            </a:r>
          </a:p>
          <a:p>
            <a:pPr>
              <a:buNone/>
            </a:pPr>
            <a:endParaRPr lang="es-ES" sz="4000" dirty="0" smtClean="0"/>
          </a:p>
          <a:p>
            <a:pPr>
              <a:buNone/>
            </a:pPr>
            <a:endParaRPr lang="es-ES" sz="4000" dirty="0" smtClean="0"/>
          </a:p>
          <a:p>
            <a:pPr marL="0" algn="just">
              <a:buNone/>
            </a:pPr>
            <a:endParaRPr lang="es-ES" sz="4000"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85000" lnSpcReduction="20000"/>
          </a:bodyPr>
          <a:lstStyle/>
          <a:p>
            <a:pPr marL="0" algn="just">
              <a:buNone/>
            </a:pPr>
            <a:r>
              <a:rPr lang="es-ES" sz="4000" dirty="0" smtClean="0"/>
              <a:t>Cuando se agrupan bajo una misma denominación o término, se tendrá en cuenta el orden numérico ascendente.</a:t>
            </a:r>
          </a:p>
          <a:p>
            <a:pPr marL="0" algn="just">
              <a:buNone/>
            </a:pPr>
            <a:r>
              <a:rPr lang="es-ES" sz="4000" dirty="0" smtClean="0"/>
              <a:t>Ejemplo:</a:t>
            </a:r>
          </a:p>
          <a:p>
            <a:pPr marL="0" algn="just">
              <a:buNone/>
            </a:pPr>
            <a:r>
              <a:rPr lang="es-ES" sz="4000" dirty="0" smtClean="0"/>
              <a:t>ALMACÉN PRIMAVERA 1</a:t>
            </a:r>
          </a:p>
          <a:p>
            <a:pPr marL="0" algn="just">
              <a:buNone/>
            </a:pPr>
            <a:r>
              <a:rPr lang="es-ES" sz="4000" dirty="0" smtClean="0"/>
              <a:t>ALMACÉN PRIMAVERA 2</a:t>
            </a:r>
          </a:p>
          <a:p>
            <a:pPr marL="0" algn="just">
              <a:buNone/>
            </a:pPr>
            <a:r>
              <a:rPr lang="es-ES" sz="4000" dirty="0" smtClean="0"/>
              <a:t> </a:t>
            </a:r>
          </a:p>
          <a:p>
            <a:pPr marL="0" algn="just">
              <a:buNone/>
            </a:pPr>
            <a:r>
              <a:rPr lang="es-ES" sz="4000" dirty="0" smtClean="0"/>
              <a:t>JUZGADO 3</a:t>
            </a:r>
          </a:p>
          <a:p>
            <a:pPr marL="0" algn="just">
              <a:buNone/>
            </a:pPr>
            <a:r>
              <a:rPr lang="es-ES" sz="4000" dirty="0" smtClean="0"/>
              <a:t>JUZGADO 4</a:t>
            </a:r>
          </a:p>
          <a:p>
            <a:pPr marL="0" algn="just">
              <a:buNone/>
            </a:pPr>
            <a:r>
              <a:rPr lang="es-ES" sz="4000" dirty="0" smtClean="0"/>
              <a:t> </a:t>
            </a:r>
          </a:p>
          <a:p>
            <a:pPr marL="0" algn="just">
              <a:buNone/>
            </a:pPr>
            <a:r>
              <a:rPr lang="es-ES" sz="4000" dirty="0" smtClean="0"/>
              <a:t>NOTARÍA 2</a:t>
            </a:r>
          </a:p>
          <a:p>
            <a:pPr marL="0" algn="just">
              <a:buNone/>
            </a:pPr>
            <a:r>
              <a:rPr lang="es-ES" sz="4000" dirty="0" smtClean="0"/>
              <a:t>NOTARÍA 5</a:t>
            </a:r>
          </a:p>
          <a:p>
            <a:pPr>
              <a:buNone/>
            </a:pPr>
            <a:endParaRPr lang="es-ES" sz="4000" dirty="0" smtClean="0"/>
          </a:p>
          <a:p>
            <a:pPr marL="0" algn="just">
              <a:buNone/>
            </a:pPr>
            <a:endParaRPr lang="es-ES" sz="4000" dirty="0">
              <a:solidFill>
                <a:srgbClr val="FF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401080" cy="6215106"/>
          </a:xfrm>
        </p:spPr>
        <p:txBody>
          <a:bodyPr>
            <a:normAutofit fontScale="92500" lnSpcReduction="10000"/>
          </a:bodyPr>
          <a:lstStyle/>
          <a:p>
            <a:pPr marL="0" algn="just">
              <a:buNone/>
            </a:pPr>
            <a:r>
              <a:rPr lang="es-ES" dirty="0" smtClean="0"/>
              <a:t>Los volúmenes se encuentran en estantes adosados (arrimados)  a las paredes o colocados en forma lateral.  La ubicación de los libros debe hacerse en el lugar adecuado y que facilite su consecución en el acto.  Se debe marcar los armarios y anaqueles (tablas).  </a:t>
            </a:r>
          </a:p>
          <a:p>
            <a:pPr marL="0" algn="just">
              <a:buNone/>
            </a:pPr>
            <a:endParaRPr lang="es-ES" dirty="0" smtClean="0"/>
          </a:p>
          <a:p>
            <a:pPr marL="0" algn="just">
              <a:buNone/>
            </a:pPr>
            <a:r>
              <a:rPr lang="es-ES" dirty="0" err="1" smtClean="0">
                <a:solidFill>
                  <a:srgbClr val="FF0000"/>
                </a:solidFill>
              </a:rPr>
              <a:t>Clisoteca</a:t>
            </a:r>
            <a:r>
              <a:rPr lang="es-ES" dirty="0" smtClean="0"/>
              <a:t>:  El clisé, conocido como cliché, es una plancha que representa algún gravado.   Al lugar donde se guardan los clisés se le denomina </a:t>
            </a:r>
            <a:r>
              <a:rPr lang="es-ES" dirty="0" err="1" smtClean="0"/>
              <a:t>clisoteca</a:t>
            </a:r>
            <a:r>
              <a:rPr lang="es-ES" dirty="0" smtClean="0"/>
              <a:t>.  Se pegan los impresos en cartulina, numerarlos consecutivamente y colocarlos en carpetas.  También en bandejas móviles con fondo de fieltro para que no se dañen, y con separaciones interiores.  </a:t>
            </a:r>
            <a:endParaRPr lang="es-ES"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70000" lnSpcReduction="20000"/>
          </a:bodyPr>
          <a:lstStyle/>
          <a:p>
            <a:pPr marL="0" algn="just">
              <a:buNone/>
            </a:pPr>
            <a:r>
              <a:rPr lang="es-ES" sz="4600" b="1" dirty="0" smtClean="0">
                <a:solidFill>
                  <a:srgbClr val="FF0000"/>
                </a:solidFill>
              </a:rPr>
              <a:t>Asuntos, temas o materias:  </a:t>
            </a:r>
            <a:r>
              <a:rPr lang="es-ES" sz="4600" b="1" dirty="0" smtClean="0"/>
              <a:t> </a:t>
            </a:r>
            <a:r>
              <a:rPr lang="es-ES" sz="4600" dirty="0" smtClean="0"/>
              <a:t>El asunto bajo el cual se va a clasificar se determina por lo tratado en el texto del documento.  Los temas escogidos se ordenan alfabéticamente, por la palabra clave de la descripción de un servicio o actividad.</a:t>
            </a:r>
          </a:p>
          <a:p>
            <a:pPr marL="0" algn="just">
              <a:buNone/>
            </a:pPr>
            <a:r>
              <a:rPr lang="es-ES" sz="4600" dirty="0" smtClean="0"/>
              <a:t> </a:t>
            </a:r>
          </a:p>
          <a:p>
            <a:pPr marL="0" algn="just">
              <a:buNone/>
            </a:pPr>
            <a:r>
              <a:rPr lang="es-ES" sz="4600" dirty="0" smtClean="0"/>
              <a:t>NOTA: para abrir una carpeta individual se necesitan como mínimo cinco documentos.  Cuando estos no se dan, se elaboran carpetas de VARIOS o MISCELÁNEA, en las cuales se guardan los documentos  de varios corresponsales, cuyo nombre inicie por la misma letra, y se coloca al final de cada grupo:  al final de las carpetas de la A, la B, la C, ...</a:t>
            </a:r>
          </a:p>
          <a:p>
            <a:pPr>
              <a:buNone/>
            </a:pPr>
            <a:endParaRPr lang="es-ES" sz="4600" dirty="0" smtClean="0"/>
          </a:p>
          <a:p>
            <a:pPr marL="0" algn="just">
              <a:buNone/>
            </a:pPr>
            <a:endParaRPr lang="es-ES" sz="4000" dirty="0">
              <a:solidFill>
                <a:srgbClr val="FF0000"/>
              </a:solidFill>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70000" lnSpcReduction="20000"/>
          </a:bodyPr>
          <a:lstStyle/>
          <a:p>
            <a:pPr algn="just">
              <a:buNone/>
            </a:pPr>
            <a:r>
              <a:rPr lang="es-ES" sz="4800" b="1" dirty="0" smtClean="0">
                <a:solidFill>
                  <a:srgbClr val="FF0000"/>
                </a:solidFill>
              </a:rPr>
              <a:t>NOMBRES DE LUGARES GEOGRÁFICOS</a:t>
            </a:r>
            <a:endParaRPr lang="es-ES" sz="4800" dirty="0" smtClean="0">
              <a:solidFill>
                <a:srgbClr val="FF0000"/>
              </a:solidFill>
            </a:endParaRPr>
          </a:p>
          <a:p>
            <a:pPr algn="just">
              <a:buNone/>
            </a:pPr>
            <a:r>
              <a:rPr lang="es-ES" sz="4800" b="1" dirty="0" smtClean="0"/>
              <a:t> </a:t>
            </a:r>
            <a:endParaRPr lang="es-ES" sz="4800" dirty="0" smtClean="0"/>
          </a:p>
          <a:p>
            <a:pPr marL="0" algn="just">
              <a:buNone/>
            </a:pPr>
            <a:r>
              <a:rPr lang="es-ES" sz="4800" dirty="0" smtClean="0"/>
              <a:t>El archivo geográfico, reúne a todos los corresponsales de un mismo lugar por orden alfabético.  El principio es idéntico al sistema alfabético por nombres de personas naturales y razones sociales, porque la clasificación final se hace también por nombres de individuos y de empresas.</a:t>
            </a:r>
          </a:p>
          <a:p>
            <a:pPr marL="0" algn="just">
              <a:buNone/>
            </a:pPr>
            <a:r>
              <a:rPr lang="es-ES" sz="4800" dirty="0" smtClean="0"/>
              <a:t>Se tiene en cuenta primero la situación geográfica (país), departamento, ciudad, dirección y luego, de acuerdo al nombre.</a:t>
            </a:r>
          </a:p>
          <a:p>
            <a:pPr>
              <a:buNone/>
            </a:pPr>
            <a:endParaRPr lang="es-ES" sz="4600" dirty="0" smtClean="0"/>
          </a:p>
          <a:p>
            <a:pPr marL="0" algn="just">
              <a:buNone/>
            </a:pPr>
            <a:endParaRPr lang="es-ES" sz="4000" dirty="0">
              <a:solidFill>
                <a:srgbClr val="FF0000"/>
              </a:solidFill>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lnSpcReduction="10000"/>
          </a:bodyPr>
          <a:lstStyle/>
          <a:p>
            <a:pPr marL="0" algn="just">
              <a:buNone/>
            </a:pPr>
            <a:r>
              <a:rPr lang="es-ES" sz="4000" dirty="0" smtClean="0"/>
              <a:t>Se recomienda su uso en:</a:t>
            </a:r>
          </a:p>
          <a:p>
            <a:pPr marL="0" algn="just">
              <a:buNone/>
            </a:pPr>
            <a:r>
              <a:rPr lang="es-ES" sz="4000" dirty="0" smtClean="0"/>
              <a:t>*  Empresas cuyos departamentos de ventas se organiza por áreas geográficas.  </a:t>
            </a:r>
          </a:p>
          <a:p>
            <a:pPr marL="0" algn="just">
              <a:buNone/>
            </a:pPr>
            <a:r>
              <a:rPr lang="es-ES" sz="4000" dirty="0" smtClean="0"/>
              <a:t>*  Las oficinas del correo para facilitar el recibo, clasificación, y distribución del material.</a:t>
            </a:r>
          </a:p>
          <a:p>
            <a:pPr marL="0" algn="just">
              <a:buNone/>
            </a:pPr>
            <a:r>
              <a:rPr lang="es-ES" sz="4000" dirty="0" smtClean="0"/>
              <a:t>*  Casas de ventas por correo, editoras, distribuidoras y empresas de transporte. </a:t>
            </a:r>
          </a:p>
          <a:p>
            <a:pPr marL="0" algn="just">
              <a:buNone/>
            </a:pPr>
            <a:r>
              <a:rPr lang="es-ES" sz="4000" dirty="0" smtClean="0"/>
              <a:t>Ejemplo: Países o estado, ciudades y nombres</a:t>
            </a:r>
          </a:p>
          <a:p>
            <a:pPr marL="0" algn="just">
              <a:buNone/>
            </a:pPr>
            <a:endParaRPr lang="es-ES" sz="4000" dirty="0">
              <a:solidFill>
                <a:srgbClr val="FF0000"/>
              </a:solidFill>
            </a:endParaRP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lnSpcReduction="20000"/>
          </a:bodyPr>
          <a:lstStyle/>
          <a:p>
            <a:pPr>
              <a:buNone/>
            </a:pPr>
            <a:r>
              <a:rPr lang="es-ES" sz="4000" b="1" dirty="0" smtClean="0"/>
              <a:t>A</a:t>
            </a:r>
            <a:endParaRPr lang="es-ES" sz="4000" dirty="0" smtClean="0"/>
          </a:p>
          <a:p>
            <a:pPr>
              <a:buNone/>
            </a:pPr>
            <a:r>
              <a:rPr lang="es-ES" sz="4000" dirty="0" smtClean="0"/>
              <a:t>ARGENTINA </a:t>
            </a:r>
          </a:p>
          <a:p>
            <a:pPr>
              <a:buNone/>
            </a:pPr>
            <a:r>
              <a:rPr lang="es-ES" sz="4000" dirty="0" smtClean="0"/>
              <a:t>CÓRDOBA, ARGENTINA</a:t>
            </a:r>
          </a:p>
          <a:p>
            <a:pPr>
              <a:buNone/>
            </a:pPr>
            <a:r>
              <a:rPr lang="es-ES" sz="4000" dirty="0" smtClean="0"/>
              <a:t>ALMACÉN GAUCHO</a:t>
            </a:r>
          </a:p>
          <a:p>
            <a:pPr>
              <a:buNone/>
            </a:pPr>
            <a:r>
              <a:rPr lang="es-ES" sz="4000" dirty="0" smtClean="0"/>
              <a:t>REVISTA EL GRÁFICO</a:t>
            </a:r>
          </a:p>
          <a:p>
            <a:pPr>
              <a:buNone/>
            </a:pPr>
            <a:r>
              <a:rPr lang="es-ES" sz="4000" dirty="0" smtClean="0"/>
              <a:t> </a:t>
            </a:r>
          </a:p>
          <a:p>
            <a:pPr>
              <a:buNone/>
            </a:pPr>
            <a:r>
              <a:rPr lang="es-ES" sz="4000" b="1" dirty="0" smtClean="0"/>
              <a:t>C</a:t>
            </a:r>
            <a:endParaRPr lang="es-ES" sz="4000" dirty="0" smtClean="0"/>
          </a:p>
          <a:p>
            <a:pPr>
              <a:buNone/>
            </a:pPr>
            <a:r>
              <a:rPr lang="es-ES" sz="4000" dirty="0" smtClean="0"/>
              <a:t>COLOMBIA</a:t>
            </a:r>
          </a:p>
          <a:p>
            <a:pPr>
              <a:buNone/>
            </a:pPr>
            <a:r>
              <a:rPr lang="es-ES" sz="4000" dirty="0" smtClean="0"/>
              <a:t>BARRANQUILLA</a:t>
            </a:r>
          </a:p>
          <a:p>
            <a:pPr>
              <a:buNone/>
            </a:pPr>
            <a:r>
              <a:rPr lang="es-ES" sz="4000" dirty="0" smtClean="0"/>
              <a:t>NÉCTARES CALIFORNIA</a:t>
            </a:r>
          </a:p>
          <a:p>
            <a:pPr>
              <a:buNone/>
            </a:pPr>
            <a:r>
              <a:rPr lang="es-ES" sz="4000" dirty="0" smtClean="0"/>
              <a:t>PAREDES OLANO JULIO</a:t>
            </a:r>
          </a:p>
          <a:p>
            <a:pPr marL="0" algn="just">
              <a:buNone/>
            </a:pPr>
            <a:endParaRPr lang="es-ES" sz="4000" dirty="0">
              <a:solidFill>
                <a:srgbClr val="FF0000"/>
              </a:solidFill>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85000" lnSpcReduction="20000"/>
          </a:bodyPr>
          <a:lstStyle/>
          <a:p>
            <a:pPr>
              <a:buNone/>
            </a:pPr>
            <a:r>
              <a:rPr lang="es-ES" sz="4000" dirty="0" smtClean="0"/>
              <a:t>Ejemplo: Departamentos o provincias, ciudades y nombres</a:t>
            </a:r>
          </a:p>
          <a:p>
            <a:pPr>
              <a:buNone/>
            </a:pPr>
            <a:r>
              <a:rPr lang="es-ES" sz="4000" b="1" dirty="0" smtClean="0"/>
              <a:t>A </a:t>
            </a:r>
            <a:endParaRPr lang="es-ES" sz="4000" dirty="0" smtClean="0"/>
          </a:p>
          <a:p>
            <a:pPr>
              <a:buNone/>
            </a:pPr>
            <a:r>
              <a:rPr lang="es-ES" sz="4000" dirty="0" smtClean="0"/>
              <a:t>ANTIOQUIA</a:t>
            </a:r>
          </a:p>
          <a:p>
            <a:pPr>
              <a:buNone/>
            </a:pPr>
            <a:r>
              <a:rPr lang="es-ES" sz="4000" dirty="0" smtClean="0"/>
              <a:t>ABEJORRAL</a:t>
            </a:r>
          </a:p>
          <a:p>
            <a:pPr>
              <a:buNone/>
            </a:pPr>
            <a:r>
              <a:rPr lang="es-ES" sz="4000" dirty="0" smtClean="0"/>
              <a:t>BOTICA ATLÁNTICO</a:t>
            </a:r>
          </a:p>
          <a:p>
            <a:pPr>
              <a:buNone/>
            </a:pPr>
            <a:r>
              <a:rPr lang="es-ES" sz="4000" dirty="0" smtClean="0"/>
              <a:t>CARNES LA UNIVERSAL</a:t>
            </a:r>
          </a:p>
          <a:p>
            <a:pPr>
              <a:buNone/>
            </a:pPr>
            <a:r>
              <a:rPr lang="es-ES" sz="4000" b="1" dirty="0" smtClean="0"/>
              <a:t>B</a:t>
            </a:r>
            <a:endParaRPr lang="es-ES" sz="4000" dirty="0" smtClean="0"/>
          </a:p>
          <a:p>
            <a:pPr>
              <a:buNone/>
            </a:pPr>
            <a:r>
              <a:rPr lang="es-ES" sz="4000" dirty="0" smtClean="0"/>
              <a:t>BOLÍVAR</a:t>
            </a:r>
          </a:p>
          <a:p>
            <a:pPr>
              <a:buNone/>
            </a:pPr>
            <a:r>
              <a:rPr lang="es-ES" sz="4000" dirty="0" smtClean="0"/>
              <a:t>EL GUAMO</a:t>
            </a:r>
          </a:p>
          <a:p>
            <a:pPr>
              <a:buNone/>
            </a:pPr>
            <a:r>
              <a:rPr lang="es-ES" sz="4000" dirty="0" smtClean="0"/>
              <a:t>CASTRO LOTERO CARLOS</a:t>
            </a:r>
          </a:p>
          <a:p>
            <a:pPr>
              <a:buNone/>
            </a:pPr>
            <a:r>
              <a:rPr lang="es-ES" sz="4000" dirty="0" smtClean="0"/>
              <a:t>Ejemplo:  Direcciones</a:t>
            </a:r>
          </a:p>
          <a:p>
            <a:pPr marL="0" algn="just">
              <a:buNone/>
            </a:pPr>
            <a:endParaRPr lang="es-ES" sz="4000" dirty="0">
              <a:solidFill>
                <a:srgbClr val="FF0000"/>
              </a:solidFill>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lnSpcReduction="10000"/>
          </a:bodyPr>
          <a:lstStyle/>
          <a:p>
            <a:pPr marL="0" algn="just">
              <a:buNone/>
            </a:pPr>
            <a:r>
              <a:rPr lang="es-ES" sz="4000" b="1" dirty="0" smtClean="0">
                <a:solidFill>
                  <a:srgbClr val="FF0000"/>
                </a:solidFill>
              </a:rPr>
              <a:t>NUMÉRICO</a:t>
            </a:r>
            <a:endParaRPr lang="es-ES" sz="4000" dirty="0" smtClean="0">
              <a:solidFill>
                <a:srgbClr val="FF0000"/>
              </a:solidFill>
            </a:endParaRPr>
          </a:p>
          <a:p>
            <a:pPr marL="0" algn="just">
              <a:buNone/>
            </a:pPr>
            <a:r>
              <a:rPr lang="es-ES" sz="4000" dirty="0" smtClean="0"/>
              <a:t>Este principio se apoya en los números, llamados códigos, estos se utilizan en los rótulos de las carpetas, </a:t>
            </a:r>
            <a:r>
              <a:rPr lang="es-ES" sz="4000" dirty="0" err="1" smtClean="0"/>
              <a:t>subguías</a:t>
            </a:r>
            <a:r>
              <a:rPr lang="es-ES" sz="4000" dirty="0" smtClean="0"/>
              <a:t>, guías e índice.  Es un sistema INDIRECTO, requiere como auxiliar un tarjetero alfabético para buscar el número que ha sido asignado al individuo, firma o asunto, antes de archivar o consultar el material.</a:t>
            </a:r>
          </a:p>
          <a:p>
            <a:pPr marL="0" algn="just">
              <a:buNone/>
            </a:pPr>
            <a:endParaRPr lang="es-ES" sz="4000" dirty="0">
              <a:solidFill>
                <a:srgbClr val="FF0000"/>
              </a:solidFill>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77500" lnSpcReduction="20000"/>
          </a:bodyPr>
          <a:lstStyle/>
          <a:p>
            <a:pPr marL="0" algn="just">
              <a:buNone/>
            </a:pPr>
            <a:r>
              <a:rPr lang="es-ES" sz="4100" b="1" dirty="0" smtClean="0">
                <a:solidFill>
                  <a:srgbClr val="FF0000"/>
                </a:solidFill>
              </a:rPr>
              <a:t>CONSECUTIVO SIMPLE:  </a:t>
            </a:r>
            <a:r>
              <a:rPr lang="es-ES" sz="4100" dirty="0" smtClean="0"/>
              <a:t>Consiste en asignar a cada persona, firma o asunto, un número en forma consecutiva, de acuerdo con el orden de llegada.  Con esta numeración se identifican los documentos que se legajan en las respectivas carpetas.</a:t>
            </a:r>
          </a:p>
          <a:p>
            <a:pPr marL="0" algn="just">
              <a:buNone/>
            </a:pPr>
            <a:r>
              <a:rPr lang="es-ES" sz="4100" dirty="0" smtClean="0"/>
              <a:t> </a:t>
            </a:r>
          </a:p>
          <a:p>
            <a:pPr marL="0" algn="just">
              <a:buNone/>
            </a:pPr>
            <a:r>
              <a:rPr lang="es-ES" sz="4100" dirty="0" smtClean="0"/>
              <a:t>USOS:</a:t>
            </a:r>
          </a:p>
          <a:p>
            <a:pPr marL="0" algn="just">
              <a:buNone/>
            </a:pPr>
            <a:r>
              <a:rPr lang="es-ES" sz="4100" dirty="0" smtClean="0"/>
              <a:t>Pólizas de seguro</a:t>
            </a:r>
          </a:p>
          <a:p>
            <a:pPr marL="0" algn="just">
              <a:buNone/>
            </a:pPr>
            <a:r>
              <a:rPr lang="es-ES" sz="4100" dirty="0" smtClean="0"/>
              <a:t>Cuentas corrientes bancarias o hipotecarias </a:t>
            </a:r>
          </a:p>
          <a:p>
            <a:pPr marL="0" algn="just">
              <a:buNone/>
            </a:pPr>
            <a:r>
              <a:rPr lang="es-ES" sz="4100" dirty="0" smtClean="0"/>
              <a:t>Registros de nacimiento y defunción</a:t>
            </a:r>
          </a:p>
          <a:p>
            <a:pPr marL="0" algn="just">
              <a:buNone/>
            </a:pPr>
            <a:r>
              <a:rPr lang="es-ES" sz="4100" dirty="0" smtClean="0"/>
              <a:t>Matrículas y tarjetas de propiedad de vehículos</a:t>
            </a:r>
          </a:p>
          <a:p>
            <a:pPr marL="0" algn="just">
              <a:buNone/>
            </a:pPr>
            <a:r>
              <a:rPr lang="es-ES" sz="4100" dirty="0" smtClean="0"/>
              <a:t>Archivos de clínicas, universidades, juzgados, entre otros.</a:t>
            </a:r>
          </a:p>
          <a:p>
            <a:pPr marL="0" algn="just">
              <a:buNone/>
            </a:pPr>
            <a:endParaRPr lang="es-ES" sz="4000" dirty="0">
              <a:solidFill>
                <a:srgbClr val="FF0000"/>
              </a:solidFill>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lnSpcReduction="10000"/>
          </a:bodyPr>
          <a:lstStyle/>
          <a:p>
            <a:pPr marL="0" algn="just">
              <a:buNone/>
            </a:pPr>
            <a:r>
              <a:rPr lang="es-ES" sz="4000" b="1" dirty="0" smtClean="0">
                <a:solidFill>
                  <a:srgbClr val="FF0000"/>
                </a:solidFill>
              </a:rPr>
              <a:t>CRONOLÓGICO O AUXILIAR DE VENCIMIENTOS:  </a:t>
            </a:r>
            <a:r>
              <a:rPr lang="es-ES" sz="4000" dirty="0" smtClean="0"/>
              <a:t>La base de ordenación es la fecha, teniendo en cuenta año, mes, día.  Es casos especiales puede programarse por trimestre, semestres o años.  Las </a:t>
            </a:r>
            <a:r>
              <a:rPr lang="es-ES" sz="4000" dirty="0" err="1" smtClean="0"/>
              <a:t>subguías</a:t>
            </a:r>
            <a:r>
              <a:rPr lang="es-ES" sz="4000" dirty="0" smtClean="0"/>
              <a:t> corresponden  a los meses y las carpetas a los días, por fechas consecutivas.  Se utiliza en compañías de seguros, ventas a crédito, instituciones educativas y en instituciones financieras, en juzgados para el vencimiento de términos.</a:t>
            </a:r>
          </a:p>
          <a:p>
            <a:pPr marL="0" algn="just">
              <a:buNone/>
            </a:pPr>
            <a:endParaRPr lang="es-ES" sz="4000" dirty="0">
              <a:solidFill>
                <a:srgbClr val="FF0000"/>
              </a:solidFill>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lnSpcReduction="10000"/>
          </a:bodyPr>
          <a:lstStyle/>
          <a:p>
            <a:pPr marL="0" algn="just">
              <a:buNone/>
            </a:pPr>
            <a:r>
              <a:rPr lang="es-ES" sz="4000" b="1" dirty="0" smtClean="0">
                <a:solidFill>
                  <a:srgbClr val="FF0000"/>
                </a:solidFill>
              </a:rPr>
              <a:t>CONSERVACIÓN DE DOCUMENTOS</a:t>
            </a:r>
          </a:p>
          <a:p>
            <a:pPr marL="0" algn="just">
              <a:buNone/>
            </a:pPr>
            <a:r>
              <a:rPr lang="es-ES" sz="4000" b="1" dirty="0" smtClean="0"/>
              <a:t> </a:t>
            </a:r>
            <a:endParaRPr lang="es-ES" sz="4000" dirty="0" smtClean="0"/>
          </a:p>
          <a:p>
            <a:pPr marL="0" algn="just"/>
            <a:r>
              <a:rPr lang="es-ES" sz="4000" b="1" dirty="0" smtClean="0"/>
              <a:t>CAUSAS DEL DETERIORO DE LOS MATERIALES DE ARCHIVO:</a:t>
            </a:r>
          </a:p>
          <a:p>
            <a:pPr marL="0" algn="just">
              <a:buNone/>
            </a:pPr>
            <a:r>
              <a:rPr lang="es-ES" sz="4000" dirty="0" smtClean="0"/>
              <a:t> </a:t>
            </a:r>
          </a:p>
          <a:p>
            <a:pPr marL="0" algn="just">
              <a:buNone/>
            </a:pPr>
            <a:r>
              <a:rPr lang="es-ES" sz="4000" dirty="0" smtClean="0"/>
              <a:t> </a:t>
            </a:r>
            <a:r>
              <a:rPr lang="es-ES" sz="4000" b="1" dirty="0" smtClean="0"/>
              <a:t>AMBIENTALES:	</a:t>
            </a:r>
            <a:r>
              <a:rPr lang="es-ES" sz="4000" dirty="0" smtClean="0"/>
              <a:t>Humedad			</a:t>
            </a:r>
          </a:p>
          <a:p>
            <a:pPr marL="0" algn="just">
              <a:buNone/>
            </a:pPr>
            <a:r>
              <a:rPr lang="es-ES" sz="4000" dirty="0" smtClean="0"/>
              <a:t>				Temperatura</a:t>
            </a:r>
          </a:p>
          <a:p>
            <a:pPr marL="0" algn="just">
              <a:buNone/>
            </a:pPr>
            <a:r>
              <a:rPr lang="es-ES" sz="4000" dirty="0" smtClean="0"/>
              <a:t>				Luz			</a:t>
            </a:r>
          </a:p>
          <a:p>
            <a:pPr marL="0" algn="just">
              <a:buNone/>
            </a:pPr>
            <a:r>
              <a:rPr lang="es-ES" sz="4000" dirty="0" smtClean="0"/>
              <a:t>				Polución</a:t>
            </a:r>
          </a:p>
          <a:p>
            <a:pPr marL="0" algn="just">
              <a:buNone/>
            </a:pPr>
            <a:endParaRPr lang="es-ES" sz="4000" dirty="0">
              <a:solidFill>
                <a:srgbClr val="FF0000"/>
              </a:solidFill>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70000" lnSpcReduction="20000"/>
          </a:bodyPr>
          <a:lstStyle/>
          <a:p>
            <a:pPr>
              <a:buNone/>
            </a:pPr>
            <a:r>
              <a:rPr lang="es-ES" sz="4000" b="1" dirty="0" smtClean="0"/>
              <a:t>QUÍMICAS:</a:t>
            </a:r>
            <a:r>
              <a:rPr lang="es-ES" sz="4000" dirty="0" smtClean="0"/>
              <a:t>		Acidez</a:t>
            </a:r>
          </a:p>
          <a:p>
            <a:pPr>
              <a:buNone/>
            </a:pPr>
            <a:r>
              <a:rPr lang="es-ES" sz="4000" dirty="0" smtClean="0"/>
              <a:t>				Estanterías de madera</a:t>
            </a:r>
          </a:p>
          <a:p>
            <a:pPr>
              <a:buNone/>
            </a:pPr>
            <a:r>
              <a:rPr lang="es-ES" sz="4000" dirty="0" smtClean="0"/>
              <a:t>				Saliva			</a:t>
            </a:r>
          </a:p>
          <a:p>
            <a:pPr>
              <a:buNone/>
            </a:pPr>
            <a:r>
              <a:rPr lang="es-ES" sz="4000" dirty="0" smtClean="0"/>
              <a:t>				Tintas y sellos		</a:t>
            </a:r>
          </a:p>
          <a:p>
            <a:pPr>
              <a:buNone/>
            </a:pPr>
            <a:r>
              <a:rPr lang="es-ES" sz="4000" dirty="0" smtClean="0"/>
              <a:t>				Resaltadores</a:t>
            </a:r>
          </a:p>
          <a:p>
            <a:pPr>
              <a:buNone/>
            </a:pPr>
            <a:r>
              <a:rPr lang="es-ES" sz="4000" dirty="0" smtClean="0"/>
              <a:t> </a:t>
            </a:r>
            <a:r>
              <a:rPr lang="es-ES" sz="4000" b="1" dirty="0" smtClean="0"/>
              <a:t>BIOLÓGICAS:</a:t>
            </a:r>
            <a:r>
              <a:rPr lang="es-ES" sz="4000" dirty="0" smtClean="0"/>
              <a:t>	Hombre			</a:t>
            </a:r>
          </a:p>
          <a:p>
            <a:pPr>
              <a:buNone/>
            </a:pPr>
            <a:r>
              <a:rPr lang="es-ES" sz="4000" dirty="0" smtClean="0"/>
              <a:t>				Roedores</a:t>
            </a:r>
          </a:p>
          <a:p>
            <a:pPr>
              <a:buNone/>
            </a:pPr>
            <a:r>
              <a:rPr lang="es-ES" sz="4000" dirty="0" smtClean="0"/>
              <a:t>				Insectos				</a:t>
            </a:r>
          </a:p>
          <a:p>
            <a:pPr>
              <a:buNone/>
            </a:pPr>
            <a:r>
              <a:rPr lang="es-ES" sz="4000" dirty="0" smtClean="0"/>
              <a:t>				Microorganismos</a:t>
            </a:r>
          </a:p>
          <a:p>
            <a:pPr>
              <a:buNone/>
            </a:pPr>
            <a:r>
              <a:rPr lang="es-ES" sz="4000" dirty="0" smtClean="0"/>
              <a:t>				Hongos			</a:t>
            </a:r>
          </a:p>
          <a:p>
            <a:pPr>
              <a:buNone/>
            </a:pPr>
            <a:r>
              <a:rPr lang="es-ES" sz="4000" dirty="0" smtClean="0"/>
              <a:t>				Bacterias</a:t>
            </a:r>
          </a:p>
          <a:p>
            <a:pPr>
              <a:buNone/>
            </a:pPr>
            <a:r>
              <a:rPr lang="es-ES" sz="3600" b="1" dirty="0" smtClean="0"/>
              <a:t>CATASTRÓFICA:</a:t>
            </a:r>
            <a:r>
              <a:rPr lang="es-ES" sz="3600" dirty="0" smtClean="0"/>
              <a:t>	Incendio			</a:t>
            </a:r>
          </a:p>
          <a:p>
            <a:pPr>
              <a:buNone/>
            </a:pPr>
            <a:r>
              <a:rPr lang="es-ES" sz="3600" dirty="0" smtClean="0"/>
              <a:t>				Inundaciones</a:t>
            </a:r>
          </a:p>
          <a:p>
            <a:pPr>
              <a:buNone/>
            </a:pPr>
            <a:r>
              <a:rPr lang="es-ES" sz="3600" dirty="0" smtClean="0"/>
              <a:t>				Terremotos</a:t>
            </a:r>
          </a:p>
          <a:p>
            <a:pPr>
              <a:buNone/>
            </a:pPr>
            <a:endParaRPr lang="es-ES" sz="4000" dirty="0" smtClean="0"/>
          </a:p>
          <a:p>
            <a:pPr marL="0" algn="just">
              <a:buNone/>
            </a:pPr>
            <a:endParaRPr lang="es-ES" sz="4000" dirty="0">
              <a:solidFill>
                <a:srgbClr val="FF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285728"/>
            <a:ext cx="8229600" cy="5840435"/>
          </a:xfrm>
        </p:spPr>
        <p:txBody>
          <a:bodyPr>
            <a:normAutofit/>
          </a:bodyPr>
          <a:lstStyle/>
          <a:p>
            <a:pPr marL="0" algn="just">
              <a:buNone/>
            </a:pPr>
            <a:r>
              <a:rPr lang="es-ES" sz="3600" dirty="0" smtClean="0">
                <a:solidFill>
                  <a:srgbClr val="FF0000"/>
                </a:solidFill>
              </a:rPr>
              <a:t>Discoteca:</a:t>
            </a:r>
            <a:r>
              <a:rPr lang="es-ES" sz="3600" dirty="0" smtClean="0"/>
              <a:t>  Lugar donde se organizan los discos o casetes.  Esta ordenación puede hacerse en forma vertical o en forma horizontal.  </a:t>
            </a:r>
          </a:p>
          <a:p>
            <a:pPr marL="0" algn="just">
              <a:buNone/>
            </a:pPr>
            <a:endParaRPr lang="es-ES" sz="3600" dirty="0" smtClean="0"/>
          </a:p>
          <a:p>
            <a:pPr marL="0" algn="just">
              <a:buNone/>
            </a:pPr>
            <a:r>
              <a:rPr lang="es-ES" sz="3600" dirty="0" smtClean="0">
                <a:solidFill>
                  <a:srgbClr val="FF0000"/>
                </a:solidFill>
              </a:rPr>
              <a:t>Fototeca:</a:t>
            </a:r>
            <a:r>
              <a:rPr lang="es-ES" sz="3600" dirty="0" smtClean="0"/>
              <a:t>  En la fototeca se conservan las fotografías, organizadas en álbumes.  De acuerdo con la importancia que les conceda la empresa, se agrupan por eventos, procesos, etc.  </a:t>
            </a:r>
            <a:endParaRPr lang="es-ES" sz="3600"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77500" lnSpcReduction="20000"/>
          </a:bodyPr>
          <a:lstStyle/>
          <a:p>
            <a:pPr marL="0" algn="just">
              <a:buNone/>
            </a:pPr>
            <a:r>
              <a:rPr lang="es-ES_tradnl" sz="4000" b="1" dirty="0" smtClean="0">
                <a:solidFill>
                  <a:srgbClr val="FF0000"/>
                </a:solidFill>
              </a:rPr>
              <a:t>RECOMENDACIONES PARA EL MANEJO Y ARCHIVO DE LOS DOCUMENTOS</a:t>
            </a:r>
            <a:endParaRPr lang="es-ES" sz="4000" b="1" dirty="0" smtClean="0">
              <a:solidFill>
                <a:srgbClr val="FF0000"/>
              </a:solidFill>
            </a:endParaRPr>
          </a:p>
          <a:p>
            <a:pPr marL="0" algn="just">
              <a:buNone/>
            </a:pPr>
            <a:r>
              <a:rPr lang="es-ES" sz="4000" dirty="0" smtClean="0">
                <a:solidFill>
                  <a:srgbClr val="FF0000"/>
                </a:solidFill>
              </a:rPr>
              <a:t>  </a:t>
            </a:r>
          </a:p>
          <a:p>
            <a:pPr marL="0" algn="just"/>
            <a:r>
              <a:rPr lang="es-ES" sz="4000" dirty="0" smtClean="0"/>
              <a:t>No use alfileres, ni bandas de caucho para sostener documentos.</a:t>
            </a:r>
          </a:p>
          <a:p>
            <a:pPr marL="0" algn="just"/>
            <a:r>
              <a:rPr lang="es-ES" sz="4000" dirty="0" smtClean="0"/>
              <a:t> No deje papeles sueltos dentro de las carpetas.</a:t>
            </a:r>
          </a:p>
          <a:p>
            <a:pPr marL="0" algn="just"/>
            <a:r>
              <a:rPr lang="es-ES" sz="4000" dirty="0" smtClean="0"/>
              <a:t> No tenga carpetas demasiado llenas.</a:t>
            </a:r>
          </a:p>
          <a:p>
            <a:pPr marL="0" algn="just"/>
            <a:r>
              <a:rPr lang="es-ES" sz="4000" dirty="0" smtClean="0"/>
              <a:t> Renueve las carpetas arrugadas o rotas.</a:t>
            </a:r>
          </a:p>
          <a:p>
            <a:pPr marL="0" algn="just"/>
            <a:r>
              <a:rPr lang="es-ES" sz="4000" dirty="0" smtClean="0"/>
              <a:t>No considere el archivar una operación aburridora.  El archivo ofrece un excelente campo de imaginación y creatividad personal.</a:t>
            </a:r>
          </a:p>
          <a:p>
            <a:pPr marL="0" algn="just"/>
            <a:r>
              <a:rPr lang="es-ES" sz="4000" dirty="0" smtClean="0"/>
              <a:t> No pegue documentos rotos con cinta adhesiva.</a:t>
            </a:r>
          </a:p>
          <a:p>
            <a:pPr marL="0" algn="just"/>
            <a:r>
              <a:rPr lang="es-ES" sz="4000" dirty="0" smtClean="0"/>
              <a:t> No arrugue los documentos que va a destruir.          </a:t>
            </a:r>
          </a:p>
          <a:p>
            <a:pPr marL="0" algn="just"/>
            <a:endParaRPr lang="es-ES" sz="4000" dirty="0">
              <a:solidFill>
                <a:srgbClr val="FF0000"/>
              </a:solidFill>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77500" lnSpcReduction="20000"/>
          </a:bodyPr>
          <a:lstStyle/>
          <a:p>
            <a:pPr algn="just"/>
            <a:r>
              <a:rPr lang="es-ES" sz="4000" dirty="0" smtClean="0"/>
              <a:t>Retire ganchos de cosedora con el </a:t>
            </a:r>
            <a:r>
              <a:rPr lang="es-ES" sz="4000" dirty="0" err="1" smtClean="0"/>
              <a:t>sacaganchos</a:t>
            </a:r>
            <a:r>
              <a:rPr lang="es-ES" sz="4000" dirty="0" smtClean="0"/>
              <a:t>.</a:t>
            </a:r>
          </a:p>
          <a:p>
            <a:pPr algn="just"/>
            <a:r>
              <a:rPr lang="es-ES" sz="4000" dirty="0" smtClean="0"/>
              <a:t>No pase las hojas utilizando los dedos humedecidos con saliva.</a:t>
            </a:r>
          </a:p>
          <a:p>
            <a:pPr algn="just"/>
            <a:r>
              <a:rPr lang="es-ES" sz="4000" dirty="0" smtClean="0"/>
              <a:t>No raye ni utilice resaltador para indicar la importancia de un párrafo o frase.</a:t>
            </a:r>
          </a:p>
          <a:p>
            <a:pPr algn="just"/>
            <a:r>
              <a:rPr lang="es-ES" sz="4000" dirty="0" smtClean="0"/>
              <a:t>No doble las puntas de los documentos para indicar donde está leyendo.</a:t>
            </a:r>
          </a:p>
          <a:p>
            <a:pPr algn="just"/>
            <a:r>
              <a:rPr lang="es-ES" sz="4000" dirty="0" smtClean="0"/>
              <a:t>No deje lápices o bolígrafos dentro de las carpetas, cuando las esté consultando.</a:t>
            </a:r>
          </a:p>
          <a:p>
            <a:pPr algn="just"/>
            <a:r>
              <a:rPr lang="es-ES" sz="4000" dirty="0" smtClean="0"/>
              <a:t>Ojo con la terrible enfermedad de la </a:t>
            </a:r>
            <a:r>
              <a:rPr lang="es-ES" sz="4000" dirty="0" err="1" smtClean="0"/>
              <a:t>fotocopivitis</a:t>
            </a:r>
            <a:r>
              <a:rPr lang="es-ES" sz="4000" dirty="0" smtClean="0"/>
              <a:t> o la elaboración de copias innecesarias.</a:t>
            </a:r>
          </a:p>
          <a:p>
            <a:pPr algn="just"/>
            <a:r>
              <a:rPr lang="es-ES" sz="4000" dirty="0" smtClean="0"/>
              <a:t>No deje acumular los documentos que tenga que archivar.  Dedique 15 ó 30 minutos diarios a esta labor.</a:t>
            </a:r>
          </a:p>
          <a:p>
            <a:pPr>
              <a:buNone/>
            </a:pPr>
            <a:endParaRPr lang="es-ES" sz="4000" dirty="0">
              <a:solidFill>
                <a:srgbClr val="FF0000"/>
              </a:solidFill>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lnSpcReduction="10000"/>
          </a:bodyPr>
          <a:lstStyle/>
          <a:p>
            <a:pPr marL="0" algn="just">
              <a:buNone/>
            </a:pPr>
            <a:r>
              <a:rPr lang="es-ES" sz="4000" b="1" dirty="0" smtClean="0">
                <a:solidFill>
                  <a:srgbClr val="FF0000"/>
                </a:solidFill>
              </a:rPr>
              <a:t>GUÍAS DE AFUERA Y DE SEGUIMIENTO</a:t>
            </a:r>
            <a:endParaRPr lang="es-ES" sz="4000" dirty="0" smtClean="0">
              <a:solidFill>
                <a:srgbClr val="FF0000"/>
              </a:solidFill>
            </a:endParaRPr>
          </a:p>
          <a:p>
            <a:pPr marL="0" algn="just">
              <a:buNone/>
            </a:pPr>
            <a:r>
              <a:rPr lang="es-ES" sz="4000" dirty="0" smtClean="0"/>
              <a:t>Se refiere a los elementos que se usan, para efectuar el seguimiento y control de los documentos.  Cuando en calidad de préstamos, un documento  es sacado de un legajo, o un legajo de una carpeta, se coloca en su lugar una guía de afuera.</a:t>
            </a:r>
          </a:p>
          <a:p>
            <a:pPr marL="0" algn="just">
              <a:buNone/>
            </a:pPr>
            <a:r>
              <a:rPr lang="es-ES" sz="4000" dirty="0" smtClean="0"/>
              <a:t>Las solicitudes deben registrarse inmediatamente, en la guía de afuera.  Siempre que sea posible debe ser firmada por la persona que toma los documentos.</a:t>
            </a:r>
          </a:p>
          <a:p>
            <a:pPr>
              <a:buNone/>
            </a:pPr>
            <a:endParaRPr lang="es-ES" sz="4000" dirty="0">
              <a:solidFill>
                <a:srgbClr val="FF0000"/>
              </a:solidFill>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85000" lnSpcReduction="20000"/>
          </a:bodyPr>
          <a:lstStyle/>
          <a:p>
            <a:pPr marL="0" algn="just">
              <a:buNone/>
            </a:pPr>
            <a:r>
              <a:rPr lang="es-ES" sz="4000" dirty="0" smtClean="0"/>
              <a:t>Estos formularios son útiles, porque:</a:t>
            </a:r>
          </a:p>
          <a:p>
            <a:pPr marL="0" algn="just">
              <a:buNone/>
            </a:pPr>
            <a:r>
              <a:rPr lang="es-ES" sz="4000" dirty="0" smtClean="0"/>
              <a:t> </a:t>
            </a:r>
          </a:p>
          <a:p>
            <a:pPr marL="0" algn="just">
              <a:buNone/>
            </a:pPr>
            <a:r>
              <a:rPr lang="es-ES" sz="4000" dirty="0" smtClean="0"/>
              <a:t>Muestran que los documentos se están consultando y no han sido mal archivados o perdidos.</a:t>
            </a:r>
          </a:p>
          <a:p>
            <a:pPr marL="0" algn="just">
              <a:buNone/>
            </a:pPr>
            <a:r>
              <a:rPr lang="es-ES" sz="4000" dirty="0" smtClean="0"/>
              <a:t> </a:t>
            </a:r>
          </a:p>
          <a:p>
            <a:pPr marL="0" algn="just">
              <a:buNone/>
            </a:pPr>
            <a:r>
              <a:rPr lang="es-ES" sz="4000" dirty="0" smtClean="0"/>
              <a:t>Permiten al empleado del archivo, efectuar el seguimientos de los documentos prestados para asegurarse de que sean devueltos al archivo.</a:t>
            </a:r>
          </a:p>
          <a:p>
            <a:pPr marL="0" algn="just">
              <a:buNone/>
            </a:pPr>
            <a:r>
              <a:rPr lang="es-ES" sz="4000" dirty="0" smtClean="0"/>
              <a:t> </a:t>
            </a:r>
          </a:p>
          <a:p>
            <a:pPr marL="0" algn="just">
              <a:buNone/>
            </a:pPr>
            <a:r>
              <a:rPr lang="es-ES" sz="4000" dirty="0" smtClean="0"/>
              <a:t>Actúan como controles para facilitar su devolución al sitio exacto.</a:t>
            </a:r>
          </a:p>
          <a:p>
            <a:pPr>
              <a:buNone/>
            </a:pPr>
            <a:endParaRPr lang="es-ES" sz="4000" dirty="0">
              <a:solidFill>
                <a:srgbClr val="FF0000"/>
              </a:solidFill>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77500" lnSpcReduction="20000"/>
          </a:bodyPr>
          <a:lstStyle/>
          <a:p>
            <a:pPr algn="ctr">
              <a:buNone/>
            </a:pPr>
            <a:r>
              <a:rPr lang="es-CO" sz="4000" b="1" dirty="0" smtClean="0">
                <a:solidFill>
                  <a:srgbClr val="FF0000"/>
                </a:solidFill>
              </a:rPr>
              <a:t>LA MICROFILMACIÓN</a:t>
            </a:r>
          </a:p>
          <a:p>
            <a:pPr marL="0" algn="just">
              <a:buNone/>
            </a:pPr>
            <a:r>
              <a:rPr lang="es-CO" sz="4100" dirty="0" smtClean="0"/>
              <a:t>Consiste en miniaturizar en película fotográfica cualquier clase de información.  Su equipo puede encadenarse a computadores y máquinas de composición tipográfica, para producir publicaciones completas.  El microfilme es un material transparente y flexible que contiene </a:t>
            </a:r>
            <a:r>
              <a:rPr lang="es-CO" sz="4100" dirty="0" err="1" smtClean="0"/>
              <a:t>microimágenes</a:t>
            </a:r>
            <a:r>
              <a:rPr lang="es-CO" sz="4100" dirty="0" smtClean="0"/>
              <a:t> de origen documental para la proyección óptica, es una película de grano muy fino, de alta resolución, de material transparente y flexible, que contiene una imagen reducida de un original; dicho en otras palabras, un sistema de microfilmes es una forma de archivar información para que pueda conservarse en el mínimo espacio y manejarse y encontrarse en pocos segundos.</a:t>
            </a:r>
            <a:endParaRPr lang="es-ES" sz="4100" b="1" dirty="0" smtClean="0"/>
          </a:p>
          <a:p>
            <a:pPr algn="just">
              <a:buNone/>
            </a:pPr>
            <a:endParaRPr lang="es-ES" sz="4000" b="1" dirty="0" smtClean="0">
              <a:solidFill>
                <a:srgbClr val="FF0000"/>
              </a:solidFill>
            </a:endParaRPr>
          </a:p>
          <a:p>
            <a:pPr>
              <a:buNone/>
            </a:pPr>
            <a:endParaRPr lang="es-ES" sz="4000" dirty="0">
              <a:solidFill>
                <a:srgbClr val="FF0000"/>
              </a:solidFill>
            </a:endParaRP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85000" lnSpcReduction="20000"/>
          </a:bodyPr>
          <a:lstStyle/>
          <a:p>
            <a:pPr marL="0" algn="just">
              <a:buNone/>
            </a:pPr>
            <a:r>
              <a:rPr lang="es-CO" sz="4200" dirty="0" smtClean="0"/>
              <a:t>La microfilmación de documentos consiste en el paso de los documentos por la  microfilmadora par ser registrados en microfilme.</a:t>
            </a:r>
            <a:endParaRPr lang="es-ES" sz="4200" b="1" dirty="0" smtClean="0"/>
          </a:p>
          <a:p>
            <a:pPr marL="0" algn="just">
              <a:buNone/>
            </a:pPr>
            <a:r>
              <a:rPr lang="es-CO" sz="4200" dirty="0" smtClean="0"/>
              <a:t> </a:t>
            </a:r>
            <a:endParaRPr lang="es-ES" sz="4200" b="1" dirty="0" smtClean="0"/>
          </a:p>
          <a:p>
            <a:pPr marL="0" algn="just">
              <a:buNone/>
            </a:pPr>
            <a:r>
              <a:rPr lang="es-CO" sz="4200" dirty="0" smtClean="0"/>
              <a:t>*Unidades de entrada o microfilmadoras:  pueden ser de los siguientes tipos:  </a:t>
            </a:r>
            <a:endParaRPr lang="es-ES" sz="4200" b="1" dirty="0" smtClean="0"/>
          </a:p>
          <a:p>
            <a:pPr marL="0" algn="just">
              <a:buNone/>
            </a:pPr>
            <a:r>
              <a:rPr lang="es-CO" sz="4200" dirty="0" smtClean="0"/>
              <a:t>Cámaras rotativas		</a:t>
            </a:r>
          </a:p>
          <a:p>
            <a:pPr marL="0" algn="just">
              <a:buNone/>
            </a:pPr>
            <a:r>
              <a:rPr lang="es-CO" sz="4200" dirty="0" smtClean="0"/>
              <a:t>Cámaras planetarias</a:t>
            </a:r>
            <a:endParaRPr lang="es-ES" sz="4200" b="1" dirty="0" smtClean="0"/>
          </a:p>
          <a:p>
            <a:pPr marL="0" algn="just">
              <a:buNone/>
            </a:pPr>
            <a:r>
              <a:rPr lang="en-US" sz="4200" dirty="0" err="1" smtClean="0"/>
              <a:t>Cámaras</a:t>
            </a:r>
            <a:r>
              <a:rPr lang="en-US" sz="4200" dirty="0" smtClean="0"/>
              <a:t> Step &amp; Repeat	</a:t>
            </a:r>
          </a:p>
          <a:p>
            <a:pPr marL="0" algn="just">
              <a:buNone/>
            </a:pPr>
            <a:r>
              <a:rPr lang="en-US" sz="4200" dirty="0" err="1" smtClean="0"/>
              <a:t>Unidades</a:t>
            </a:r>
            <a:r>
              <a:rPr lang="en-US" sz="4200" dirty="0" smtClean="0"/>
              <a:t> COM (Computer output microfilm)</a:t>
            </a:r>
            <a:endParaRPr lang="es-ES" sz="4200" b="1" dirty="0" smtClean="0"/>
          </a:p>
          <a:p>
            <a:pPr marL="0" algn="just">
              <a:buNone/>
            </a:pPr>
            <a:r>
              <a:rPr lang="en-US" sz="4200" dirty="0" smtClean="0"/>
              <a:t> </a:t>
            </a:r>
            <a:endParaRPr lang="es-ES" sz="4200" b="1" dirty="0" smtClean="0"/>
          </a:p>
          <a:p>
            <a:endParaRPr lang="es-ES" sz="4000" b="1" dirty="0" smtClean="0"/>
          </a:p>
          <a:p>
            <a:pPr algn="just">
              <a:buNone/>
            </a:pPr>
            <a:endParaRPr lang="es-ES" sz="4000" b="1" dirty="0" smtClean="0">
              <a:solidFill>
                <a:srgbClr val="FF0000"/>
              </a:solidFill>
            </a:endParaRPr>
          </a:p>
          <a:p>
            <a:pPr>
              <a:buNone/>
            </a:pPr>
            <a:endParaRPr lang="es-ES" sz="4000" dirty="0">
              <a:solidFill>
                <a:srgbClr val="FF0000"/>
              </a:solidFill>
            </a:endParaRP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lnSpcReduction="20000"/>
          </a:bodyPr>
          <a:lstStyle/>
          <a:p>
            <a:pPr marL="0" algn="just">
              <a:buNone/>
            </a:pPr>
            <a:r>
              <a:rPr lang="en-US" sz="4000" dirty="0" smtClean="0"/>
              <a:t> </a:t>
            </a:r>
            <a:endParaRPr lang="es-ES" sz="4000" b="1" dirty="0" smtClean="0"/>
          </a:p>
          <a:p>
            <a:pPr marL="0" algn="just">
              <a:buNone/>
            </a:pPr>
            <a:r>
              <a:rPr lang="es-CO" sz="4000" dirty="0" smtClean="0"/>
              <a:t>*Métodos de microfilmación son:</a:t>
            </a:r>
            <a:endParaRPr lang="es-ES" sz="4000" b="1" dirty="0" smtClean="0"/>
          </a:p>
          <a:p>
            <a:pPr marL="0" algn="just">
              <a:buNone/>
            </a:pPr>
            <a:r>
              <a:rPr lang="es-CO" sz="4000" dirty="0" smtClean="0"/>
              <a:t> </a:t>
            </a:r>
            <a:endParaRPr lang="es-ES" sz="4000" b="1" dirty="0" smtClean="0"/>
          </a:p>
          <a:p>
            <a:pPr marL="0" algn="just">
              <a:buNone/>
            </a:pPr>
            <a:r>
              <a:rPr lang="es-CO" sz="4000" dirty="0" smtClean="0">
                <a:solidFill>
                  <a:srgbClr val="FF0000"/>
                </a:solidFill>
              </a:rPr>
              <a:t>Simplex</a:t>
            </a:r>
            <a:r>
              <a:rPr lang="es-CO" sz="4000" dirty="0" smtClean="0"/>
              <a:t>:  se microfilma un documento después de otro, a lo largo de la película.</a:t>
            </a:r>
            <a:endParaRPr lang="es-ES" sz="4000" b="1" dirty="0" smtClean="0"/>
          </a:p>
          <a:p>
            <a:pPr marL="0" algn="just">
              <a:buNone/>
            </a:pPr>
            <a:r>
              <a:rPr lang="es-CO" sz="4000" dirty="0" smtClean="0"/>
              <a:t> </a:t>
            </a:r>
            <a:endParaRPr lang="es-ES" sz="4000" b="1" dirty="0" smtClean="0"/>
          </a:p>
          <a:p>
            <a:pPr marL="0" algn="just">
              <a:buNone/>
            </a:pPr>
            <a:r>
              <a:rPr lang="es-CO" sz="4000" dirty="0" err="1" smtClean="0">
                <a:solidFill>
                  <a:srgbClr val="FF0000"/>
                </a:solidFill>
              </a:rPr>
              <a:t>Duplex</a:t>
            </a:r>
            <a:r>
              <a:rPr lang="es-CO" sz="4000" dirty="0" smtClean="0"/>
              <a:t>:  se microfilma simultáneamente el frente y el dorso del documento.</a:t>
            </a:r>
            <a:endParaRPr lang="es-ES" sz="4000" b="1" dirty="0" smtClean="0"/>
          </a:p>
          <a:p>
            <a:pPr marL="0" algn="just">
              <a:buNone/>
            </a:pPr>
            <a:r>
              <a:rPr lang="es-CO" sz="4000" dirty="0" smtClean="0"/>
              <a:t> </a:t>
            </a:r>
            <a:endParaRPr lang="es-ES" sz="4000" b="1" dirty="0" smtClean="0"/>
          </a:p>
          <a:p>
            <a:pPr marL="0" algn="just">
              <a:buNone/>
            </a:pPr>
            <a:r>
              <a:rPr lang="es-CO" sz="4000" dirty="0" err="1" smtClean="0">
                <a:solidFill>
                  <a:srgbClr val="FF0000"/>
                </a:solidFill>
              </a:rPr>
              <a:t>Duo</a:t>
            </a:r>
            <a:r>
              <a:rPr lang="es-CO" sz="4000" dirty="0" smtClean="0"/>
              <a:t>:  utiliza primero una pista de la película y después la otra.</a:t>
            </a:r>
            <a:endParaRPr lang="es-ES" sz="4000" b="1" dirty="0" smtClean="0"/>
          </a:p>
          <a:p>
            <a:pPr algn="just">
              <a:buNone/>
            </a:pPr>
            <a:endParaRPr lang="es-ES" sz="4000" b="1" dirty="0" smtClean="0">
              <a:solidFill>
                <a:srgbClr val="FF0000"/>
              </a:solidFill>
            </a:endParaRPr>
          </a:p>
          <a:p>
            <a:pPr>
              <a:buNone/>
            </a:pPr>
            <a:endParaRPr lang="es-ES" sz="4000" dirty="0">
              <a:solidFill>
                <a:srgbClr val="FF0000"/>
              </a:solidFill>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a:bodyPr>
          <a:lstStyle/>
          <a:p>
            <a:pPr marL="0" algn="ctr">
              <a:buNone/>
            </a:pPr>
            <a:r>
              <a:rPr lang="es-ES" sz="4000" b="1" dirty="0" smtClean="0">
                <a:solidFill>
                  <a:srgbClr val="FF0000"/>
                </a:solidFill>
              </a:rPr>
              <a:t>MANUAL DE ARCHIVO</a:t>
            </a:r>
            <a:endParaRPr lang="es-ES" sz="4000" dirty="0" smtClean="0">
              <a:solidFill>
                <a:srgbClr val="FF0000"/>
              </a:solidFill>
            </a:endParaRPr>
          </a:p>
          <a:p>
            <a:pPr marL="0" algn="just">
              <a:buNone/>
            </a:pPr>
            <a:r>
              <a:rPr lang="es-ES" sz="4000" dirty="0" smtClean="0"/>
              <a:t>En el archivo de una empresa, es indispensable tener como elemento de trabajo básico un </a:t>
            </a:r>
            <a:r>
              <a:rPr lang="es-ES" sz="4000" u="sng" dirty="0" smtClean="0"/>
              <a:t>manual,</a:t>
            </a:r>
            <a:r>
              <a:rPr lang="es-ES" sz="4000" dirty="0" smtClean="0"/>
              <a:t>  donde de especifiquen todas las normas que los rigen y los procedimientos que se usan para el manejo adecuado de la documentación.</a:t>
            </a:r>
          </a:p>
          <a:p>
            <a:pPr marL="0" algn="just">
              <a:buNone/>
            </a:pPr>
            <a:r>
              <a:rPr lang="es-ES" sz="4000" dirty="0" smtClean="0"/>
              <a:t> </a:t>
            </a:r>
          </a:p>
          <a:p>
            <a:pPr marL="0" algn="just">
              <a:buNone/>
            </a:pPr>
            <a:r>
              <a:rPr lang="es-ES" sz="4000" dirty="0" smtClean="0"/>
              <a:t>Un manual de archivo, consta de las siguientes partes:</a:t>
            </a:r>
          </a:p>
          <a:p>
            <a:pPr marL="0" algn="just">
              <a:buNone/>
            </a:pPr>
            <a:endParaRPr lang="es-ES" sz="4000" dirty="0">
              <a:solidFill>
                <a:srgbClr val="FF0000"/>
              </a:solidFill>
            </a:endParaRP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a:bodyPr>
          <a:lstStyle/>
          <a:p>
            <a:pPr marL="0" algn="ctr">
              <a:buNone/>
            </a:pPr>
            <a:r>
              <a:rPr lang="es-ES" sz="4000" b="1" dirty="0" smtClean="0">
                <a:solidFill>
                  <a:srgbClr val="FF0000"/>
                </a:solidFill>
              </a:rPr>
              <a:t>MANUAL DE ARCHIVO</a:t>
            </a:r>
            <a:endParaRPr lang="es-ES" sz="4000" dirty="0" smtClean="0">
              <a:solidFill>
                <a:srgbClr val="FF0000"/>
              </a:solidFill>
            </a:endParaRPr>
          </a:p>
          <a:p>
            <a:pPr marL="0" algn="just">
              <a:buNone/>
            </a:pPr>
            <a:r>
              <a:rPr lang="es-ES" sz="4000" dirty="0" smtClean="0"/>
              <a:t>En el archivo de una empresa, es indispensable tener como elemento de trabajo básico un </a:t>
            </a:r>
            <a:r>
              <a:rPr lang="es-ES" sz="4000" u="sng" dirty="0" smtClean="0"/>
              <a:t>manual,</a:t>
            </a:r>
            <a:r>
              <a:rPr lang="es-ES" sz="4000" dirty="0" smtClean="0"/>
              <a:t>  donde de especifiquen todas las normas que los rigen y los procedimientos que se usan para el manejo adecuado de la documentación.</a:t>
            </a:r>
          </a:p>
          <a:p>
            <a:pPr marL="0" algn="just">
              <a:buNone/>
            </a:pPr>
            <a:r>
              <a:rPr lang="es-ES" sz="4000" dirty="0" smtClean="0"/>
              <a:t> </a:t>
            </a:r>
          </a:p>
          <a:p>
            <a:pPr marL="0" algn="just">
              <a:buNone/>
            </a:pPr>
            <a:r>
              <a:rPr lang="es-ES" sz="4000" dirty="0" smtClean="0"/>
              <a:t>Un manual de archivo, consta de las siguientes partes:</a:t>
            </a:r>
          </a:p>
          <a:p>
            <a:pPr marL="0" algn="just">
              <a:buNone/>
            </a:pPr>
            <a:endParaRPr lang="es-ES" sz="4000" dirty="0">
              <a:solidFill>
                <a:srgbClr val="FF0000"/>
              </a:solidFill>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lnSpcReduction="10000"/>
          </a:bodyPr>
          <a:lstStyle/>
          <a:p>
            <a:pPr algn="just"/>
            <a:r>
              <a:rPr lang="es-ES" sz="4000" dirty="0" smtClean="0">
                <a:solidFill>
                  <a:srgbClr val="FF0000"/>
                </a:solidFill>
              </a:rPr>
              <a:t>IDENTIFICACIÓN</a:t>
            </a:r>
            <a:r>
              <a:rPr lang="es-ES" sz="4000" dirty="0" smtClean="0"/>
              <a:t>:	Se escribe el nombre y la ubicación de la empresa, organigrama de la sección de archivo, nombres de los cargos y las personas que los desempeñan.  Este último, debe actualizarse cuando sea necesario.</a:t>
            </a:r>
          </a:p>
          <a:p>
            <a:pPr algn="just">
              <a:buNone/>
            </a:pPr>
            <a:r>
              <a:rPr lang="es-ES" sz="4000" dirty="0" smtClean="0"/>
              <a:t> </a:t>
            </a:r>
          </a:p>
          <a:p>
            <a:pPr algn="just"/>
            <a:r>
              <a:rPr lang="es-ES" sz="4000" dirty="0" smtClean="0">
                <a:solidFill>
                  <a:srgbClr val="FF0000"/>
                </a:solidFill>
              </a:rPr>
              <a:t>OBJETIVO</a:t>
            </a:r>
            <a:r>
              <a:rPr lang="es-ES" sz="4000" dirty="0" smtClean="0"/>
              <a:t>:		Facilitar la obtención de la información; establecer normas de préstamos y control de la documentación y normas de seguridad.</a:t>
            </a:r>
          </a:p>
          <a:p>
            <a:pPr marL="0" algn="just">
              <a:buNone/>
            </a:pPr>
            <a:endParaRPr lang="es-ES" sz="4000"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401080" cy="6286544"/>
          </a:xfrm>
        </p:spPr>
        <p:txBody>
          <a:bodyPr>
            <a:normAutofit fontScale="92500" lnSpcReduction="10000"/>
          </a:bodyPr>
          <a:lstStyle/>
          <a:p>
            <a:pPr marL="0" algn="just">
              <a:buNone/>
            </a:pPr>
            <a:r>
              <a:rPr lang="es-ES" sz="3600" dirty="0" smtClean="0"/>
              <a:t>Cuando el número de álbumes no justifica una fototeca, se ubican en la hemeroteca , y a cada uno se le asigna el número correspondiente.  </a:t>
            </a:r>
          </a:p>
          <a:p>
            <a:pPr marL="0" algn="just">
              <a:buNone/>
            </a:pPr>
            <a:endParaRPr lang="es-ES" sz="3600" dirty="0" smtClean="0"/>
          </a:p>
          <a:p>
            <a:pPr marL="0" algn="just">
              <a:buNone/>
            </a:pPr>
            <a:r>
              <a:rPr lang="es-ES" sz="3600" dirty="0" smtClean="0">
                <a:solidFill>
                  <a:srgbClr val="FF0000"/>
                </a:solidFill>
              </a:rPr>
              <a:t>Hemeroteca:</a:t>
            </a:r>
            <a:r>
              <a:rPr lang="es-ES" sz="3600" dirty="0" smtClean="0"/>
              <a:t>  Es un mueble donde se guardan revistas, periódicos, folletos, boletines, álbumes de fotografías, etc.  Su organización ofrece dificultad por la gran variedad de tamaños, pero la posición más recomendable es vertical.  Se pueden clasificar en forma alfabética o numérica, teniendo en cuenta un orden cronológico dentro de cada grupo.</a:t>
            </a:r>
            <a:endParaRPr lang="es-ES" sz="3600" dirty="0"/>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pPr algn="just"/>
            <a:r>
              <a:rPr lang="es-ES" sz="4000" dirty="0" smtClean="0">
                <a:solidFill>
                  <a:srgbClr val="FF0000"/>
                </a:solidFill>
              </a:rPr>
              <a:t>DOCUMENTACIÓN PRIVADA:       </a:t>
            </a:r>
            <a:r>
              <a:rPr lang="es-ES" sz="4000" dirty="0" smtClean="0"/>
              <a:t>Especificará toda la documentación que se guarda, bajo la denominación conocida por la empresa, sin excluir ningún tipo de documento.</a:t>
            </a:r>
          </a:p>
          <a:p>
            <a:pPr algn="just">
              <a:buNone/>
            </a:pPr>
            <a:r>
              <a:rPr lang="es-ES" sz="4000" dirty="0" smtClean="0"/>
              <a:t> </a:t>
            </a:r>
          </a:p>
          <a:p>
            <a:pPr algn="just"/>
            <a:r>
              <a:rPr lang="es-ES" sz="4000" dirty="0" smtClean="0">
                <a:solidFill>
                  <a:srgbClr val="FF0000"/>
                </a:solidFill>
              </a:rPr>
              <a:t>SISTEMAS UTILIZADOS</a:t>
            </a:r>
            <a:r>
              <a:rPr lang="es-ES" sz="4000" dirty="0" smtClean="0"/>
              <a:t>:	Se describe detalladamente, el sistema usado para archivar.</a:t>
            </a:r>
          </a:p>
          <a:p>
            <a:pPr marL="0" algn="just">
              <a:buNone/>
            </a:pPr>
            <a:endParaRPr lang="es-ES" sz="4000" dirty="0">
              <a:solidFill>
                <a:srgbClr val="FF0000"/>
              </a:solidFill>
            </a:endParaRP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lnSpcReduction="20000"/>
          </a:bodyPr>
          <a:lstStyle/>
          <a:p>
            <a:pPr algn="just"/>
            <a:r>
              <a:rPr lang="es-ES" sz="4000" dirty="0" smtClean="0">
                <a:solidFill>
                  <a:srgbClr val="FF0000"/>
                </a:solidFill>
              </a:rPr>
              <a:t>CODIFICACIÓN, </a:t>
            </a:r>
            <a:r>
              <a:rPr lang="es-ES" sz="4000" dirty="0" smtClean="0"/>
              <a:t>si la hay:	Debe hacerse una descripción detallada, colocando al frente el nombre de cada asunto con su código, seguido de un listado con todas las posibles divisiones y su correspondiente codificación.</a:t>
            </a:r>
          </a:p>
          <a:p>
            <a:pPr algn="just">
              <a:buNone/>
            </a:pPr>
            <a:r>
              <a:rPr lang="es-ES" sz="4000" dirty="0" smtClean="0"/>
              <a:t> </a:t>
            </a:r>
          </a:p>
          <a:p>
            <a:pPr algn="just"/>
            <a:r>
              <a:rPr lang="es-ES" sz="4000" dirty="0" smtClean="0">
                <a:solidFill>
                  <a:srgbClr val="FF0000"/>
                </a:solidFill>
              </a:rPr>
              <a:t>SISTEMAS DE TRANSFERENCIA</a:t>
            </a:r>
            <a:r>
              <a:rPr lang="es-ES" sz="4000" dirty="0" smtClean="0"/>
              <a:t>:	 Se explicará las formas, frecuencia y época que se ha escogido para transferir, así  como las posibles alternativas y determinaciones que se tomen en caso de emplear la microfilmación.</a:t>
            </a:r>
          </a:p>
          <a:p>
            <a:pPr marL="0" algn="just">
              <a:buNone/>
            </a:pPr>
            <a:endParaRPr lang="es-ES" sz="4000" dirty="0">
              <a:solidFill>
                <a:srgbClr val="FF0000"/>
              </a:solidFill>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85000" lnSpcReduction="20000"/>
          </a:bodyPr>
          <a:lstStyle/>
          <a:p>
            <a:pPr algn="just"/>
            <a:r>
              <a:rPr lang="es-ES" sz="4000" dirty="0" smtClean="0">
                <a:solidFill>
                  <a:srgbClr val="FF0000"/>
                </a:solidFill>
              </a:rPr>
              <a:t>CONTROL DE LA DOCUMENTACIÓN:</a:t>
            </a:r>
            <a:r>
              <a:rPr lang="es-ES" sz="4000" dirty="0" smtClean="0"/>
              <a:t>	 Debe establecerse las medidas de seguridad que  se tomarán respecto a los documentos; cómo se van a manejar los préstamos, afueras y retirados.  Además, quiénes pueden recibir carpetas en préstamo y establecer un tiempo prudencial para la permanencia de las mismas fuera del archivo.</a:t>
            </a:r>
          </a:p>
          <a:p>
            <a:pPr algn="just">
              <a:buNone/>
            </a:pPr>
            <a:r>
              <a:rPr lang="es-ES" sz="4000" dirty="0" smtClean="0"/>
              <a:t> </a:t>
            </a:r>
          </a:p>
          <a:p>
            <a:pPr algn="just"/>
            <a:r>
              <a:rPr lang="es-ES" sz="4000" dirty="0" smtClean="0">
                <a:solidFill>
                  <a:srgbClr val="FF0000"/>
                </a:solidFill>
              </a:rPr>
              <a:t>FICHEROS</a:t>
            </a:r>
            <a:r>
              <a:rPr lang="es-ES" sz="4000" dirty="0" smtClean="0"/>
              <a:t>:		Se explicará la importancia de mantenerlos, indicando las formas de elaboración de tarjetas, guías, creación de vocabulario y manejo.</a:t>
            </a:r>
          </a:p>
          <a:p>
            <a:pPr marL="0" algn="just">
              <a:buNone/>
            </a:pPr>
            <a:endParaRPr lang="es-ES" sz="4000" dirty="0">
              <a:solidFill>
                <a:srgbClr val="FF0000"/>
              </a:solidFill>
            </a:endParaRP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a:bodyPr>
          <a:lstStyle/>
          <a:p>
            <a:pPr algn="just"/>
            <a:r>
              <a:rPr lang="es-ES" sz="4000" dirty="0" smtClean="0">
                <a:solidFill>
                  <a:srgbClr val="FF0000"/>
                </a:solidFill>
              </a:rPr>
              <a:t>DESCARTES</a:t>
            </a:r>
            <a:r>
              <a:rPr lang="es-ES" sz="4000" dirty="0" smtClean="0"/>
              <a:t>:	Se establecerá el tiempo de vida para cada documento, al cado del cual podrá descartarse o destruirse mediante del acta respectiva.</a:t>
            </a:r>
          </a:p>
          <a:p>
            <a:pPr algn="just">
              <a:buNone/>
            </a:pPr>
            <a:r>
              <a:rPr lang="es-ES" sz="4000" dirty="0" smtClean="0"/>
              <a:t> </a:t>
            </a:r>
          </a:p>
          <a:p>
            <a:pPr algn="just"/>
            <a:r>
              <a:rPr lang="es-ES" sz="4000" dirty="0" smtClean="0">
                <a:solidFill>
                  <a:srgbClr val="FF0000"/>
                </a:solidFill>
              </a:rPr>
              <a:t>MICROFILMACIÓN:</a:t>
            </a:r>
            <a:r>
              <a:rPr lang="es-ES" sz="4000" dirty="0" smtClean="0"/>
              <a:t>	Se indicará qué tipo de documentos se procesan, </a:t>
            </a:r>
            <a:r>
              <a:rPr lang="es-ES" sz="4000" dirty="0" err="1" smtClean="0"/>
              <a:t>periocidad</a:t>
            </a:r>
            <a:r>
              <a:rPr lang="es-ES" sz="4000" dirty="0" smtClean="0"/>
              <a:t>, sistema, tipo de reducción, forma de almacenamiento y creación del fichero respectivo.</a:t>
            </a:r>
          </a:p>
          <a:p>
            <a:pPr marL="0" algn="just">
              <a:buNone/>
            </a:pPr>
            <a:endParaRPr lang="es-ES" sz="4000" dirty="0">
              <a:solidFill>
                <a:srgbClr val="FF0000"/>
              </a:solidFill>
            </a:endParaRP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lnSpcReduction="20000"/>
          </a:bodyPr>
          <a:lstStyle/>
          <a:p>
            <a:pPr marL="0" algn="ctr">
              <a:buNone/>
            </a:pPr>
            <a:r>
              <a:rPr lang="es-ES" sz="4000" b="1" dirty="0" smtClean="0">
                <a:solidFill>
                  <a:srgbClr val="FF0000"/>
                </a:solidFill>
              </a:rPr>
              <a:t>NORMAS PARA CONSULTAR EL</a:t>
            </a:r>
          </a:p>
          <a:p>
            <a:pPr marL="0" algn="ctr">
              <a:buNone/>
            </a:pPr>
            <a:r>
              <a:rPr lang="es-ES" sz="4000" b="1" dirty="0" smtClean="0">
                <a:solidFill>
                  <a:srgbClr val="FF0000"/>
                </a:solidFill>
              </a:rPr>
              <a:t>ARCHIVO</a:t>
            </a:r>
          </a:p>
          <a:p>
            <a:pPr>
              <a:buNone/>
            </a:pPr>
            <a:r>
              <a:rPr lang="es-ES" sz="4000" dirty="0" smtClean="0"/>
              <a:t>Para que la búsqueda sea rápida y segura, siga estos pasos:</a:t>
            </a:r>
          </a:p>
          <a:p>
            <a:pPr>
              <a:buNone/>
            </a:pPr>
            <a:r>
              <a:rPr lang="es-ES" sz="4000" dirty="0" smtClean="0"/>
              <a:t> </a:t>
            </a:r>
          </a:p>
          <a:p>
            <a:pPr marL="0" algn="just">
              <a:buNone/>
            </a:pPr>
            <a:r>
              <a:rPr lang="es-ES" sz="4000" dirty="0" smtClean="0"/>
              <a:t>1.  Determine el nombre, número o fecha correspondiente del documento que se debe buscar.</a:t>
            </a:r>
          </a:p>
          <a:p>
            <a:pPr marL="0" algn="just">
              <a:buNone/>
            </a:pPr>
            <a:r>
              <a:rPr lang="es-ES" sz="4000" dirty="0" smtClean="0"/>
              <a:t>2.  Imagine el nombre, número o fecha escrito en el archivo, es decir, con la primera unidad.</a:t>
            </a:r>
          </a:p>
          <a:p>
            <a:pPr marL="0" algn="just">
              <a:buNone/>
            </a:pPr>
            <a:r>
              <a:rPr lang="es-ES" sz="4000" dirty="0" smtClean="0"/>
              <a:t>3.  Determine la primera unidad.</a:t>
            </a:r>
          </a:p>
          <a:p>
            <a:pPr marL="0" algn="just">
              <a:buNone/>
            </a:pPr>
            <a:endParaRPr lang="es-ES" sz="4000" b="1" dirty="0" smtClean="0">
              <a:solidFill>
                <a:srgbClr val="FF0000"/>
              </a:solidFill>
            </a:endParaRPr>
          </a:p>
          <a:p>
            <a:pPr marL="0" algn="just">
              <a:buNone/>
            </a:pPr>
            <a:endParaRPr lang="es-ES" sz="4000" dirty="0">
              <a:solidFill>
                <a:srgbClr val="FF0000"/>
              </a:solidFill>
            </a:endParaRP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77500" lnSpcReduction="20000"/>
          </a:bodyPr>
          <a:lstStyle/>
          <a:p>
            <a:pPr algn="just">
              <a:buNone/>
            </a:pPr>
            <a:r>
              <a:rPr lang="es-ES" sz="4000" dirty="0" smtClean="0"/>
              <a:t>4</a:t>
            </a:r>
            <a:r>
              <a:rPr lang="es-ES" sz="4100" dirty="0" smtClean="0"/>
              <a:t>.  Localice la guía principal </a:t>
            </a:r>
          </a:p>
          <a:p>
            <a:pPr algn="just">
              <a:buNone/>
            </a:pPr>
            <a:r>
              <a:rPr lang="es-ES" sz="4100" dirty="0" smtClean="0"/>
              <a:t>5.  Localice la </a:t>
            </a:r>
            <a:r>
              <a:rPr lang="es-ES" sz="4100" dirty="0" err="1" smtClean="0"/>
              <a:t>subguía</a:t>
            </a:r>
            <a:r>
              <a:rPr lang="es-ES" sz="4100" dirty="0" smtClean="0"/>
              <a:t>.</a:t>
            </a:r>
          </a:p>
          <a:p>
            <a:pPr algn="just">
              <a:buNone/>
            </a:pPr>
            <a:r>
              <a:rPr lang="es-ES" sz="4100" dirty="0" smtClean="0"/>
              <a:t>6.  Localice la carpeta.</a:t>
            </a:r>
          </a:p>
          <a:p>
            <a:pPr algn="just">
              <a:buNone/>
            </a:pPr>
            <a:r>
              <a:rPr lang="es-ES" sz="4100" dirty="0" smtClean="0"/>
              <a:t>7.  Localice el legajo dentro de la carpeta.</a:t>
            </a:r>
          </a:p>
          <a:p>
            <a:pPr algn="just">
              <a:buNone/>
            </a:pPr>
            <a:r>
              <a:rPr lang="es-ES" sz="4100" dirty="0" smtClean="0"/>
              <a:t>8.  Localice el documento dentro del legajo.</a:t>
            </a:r>
          </a:p>
          <a:p>
            <a:pPr algn="just">
              <a:buNone/>
            </a:pPr>
            <a:r>
              <a:rPr lang="es-ES" sz="4100" dirty="0" smtClean="0"/>
              <a:t>9.  Ponga una señal en este sitio y entregue al interesado.</a:t>
            </a:r>
          </a:p>
          <a:p>
            <a:pPr algn="just">
              <a:buNone/>
            </a:pPr>
            <a:r>
              <a:rPr lang="es-ES" sz="4100" dirty="0" smtClean="0"/>
              <a:t>10.  Haga firmar la guía de afuera y de seguimiento.</a:t>
            </a:r>
          </a:p>
          <a:p>
            <a:pPr algn="just">
              <a:buNone/>
            </a:pPr>
            <a:r>
              <a:rPr lang="es-ES" sz="4100" dirty="0" smtClean="0"/>
              <a:t>11.  Coloque la guía de afuera en el sitio de donde se retiró la carpeta.</a:t>
            </a:r>
          </a:p>
          <a:p>
            <a:pPr algn="just">
              <a:buNone/>
            </a:pPr>
            <a:r>
              <a:rPr lang="es-ES" sz="4100" dirty="0" smtClean="0"/>
              <a:t>12. Coloque la guía de seguimiento, en el archivador correspondiente.</a:t>
            </a:r>
          </a:p>
          <a:p>
            <a:pPr marL="0" algn="just">
              <a:buNone/>
            </a:pPr>
            <a:endParaRPr lang="es-ES" sz="4000" dirty="0">
              <a:solidFill>
                <a:srgbClr val="FF0000"/>
              </a:solidFill>
            </a:endParaRP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pPr algn="ctr">
              <a:buNone/>
            </a:pPr>
            <a:r>
              <a:rPr lang="es-ES" sz="4000" b="1" dirty="0" smtClean="0">
                <a:solidFill>
                  <a:srgbClr val="FF0000"/>
                </a:solidFill>
              </a:rPr>
              <a:t>MUEBLES, EQUIPOS Y MATERIALES DEL ARCHIVO</a:t>
            </a:r>
            <a:endParaRPr lang="es-ES" sz="4000" dirty="0" smtClean="0">
              <a:solidFill>
                <a:srgbClr val="FF0000"/>
              </a:solidFill>
            </a:endParaRPr>
          </a:p>
          <a:p>
            <a:pPr>
              <a:buNone/>
            </a:pPr>
            <a:r>
              <a:rPr lang="es-ES" sz="4000" dirty="0" smtClean="0"/>
              <a:t> </a:t>
            </a:r>
          </a:p>
          <a:p>
            <a:pPr algn="just">
              <a:buNone/>
            </a:pPr>
            <a:r>
              <a:rPr lang="es-ES" sz="4000" dirty="0" smtClean="0">
                <a:solidFill>
                  <a:srgbClr val="00B050"/>
                </a:solidFill>
              </a:rPr>
              <a:t>ARCHIVADORES:  </a:t>
            </a:r>
            <a:r>
              <a:rPr lang="es-ES" sz="4000" dirty="0" smtClean="0"/>
              <a:t>Son muebles donde se guardan los documentos.  Están diseñados para economizar espacio y ofrecer consulta simultánea de las carpetas depositadas en los diferentes entrepaños y gavetas.</a:t>
            </a:r>
          </a:p>
          <a:p>
            <a:pPr marL="0" algn="just">
              <a:buNone/>
            </a:pPr>
            <a:endParaRPr lang="es-ES" sz="4000" dirty="0">
              <a:solidFill>
                <a:srgbClr val="FF0000"/>
              </a:solidFill>
            </a:endParaRP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C:\Documents and Settings\MILENA\Mis documentos\Mis imágenes\ARCHIVAD.jpg"/>
          <p:cNvPicPr>
            <a:picLocks noChangeAspect="1" noChangeArrowheads="1"/>
          </p:cNvPicPr>
          <p:nvPr/>
        </p:nvPicPr>
        <p:blipFill>
          <a:blip r:embed="rId3"/>
          <a:srcRect/>
          <a:stretch>
            <a:fillRect/>
          </a:stretch>
        </p:blipFill>
        <p:spPr bwMode="auto">
          <a:xfrm>
            <a:off x="1285852" y="1142984"/>
            <a:ext cx="6215106" cy="5000660"/>
          </a:xfrm>
          <a:prstGeom prst="rect">
            <a:avLst/>
          </a:prstGeom>
          <a:noFill/>
        </p:spPr>
      </p:pic>
      <p:sp>
        <p:nvSpPr>
          <p:cNvPr id="3" name="2 Marcador de contenido"/>
          <p:cNvSpPr>
            <a:spLocks noGrp="1"/>
          </p:cNvSpPr>
          <p:nvPr>
            <p:ph idx="1"/>
          </p:nvPr>
        </p:nvSpPr>
        <p:spPr>
          <a:xfrm>
            <a:off x="285720" y="285728"/>
            <a:ext cx="8572560" cy="6286544"/>
          </a:xfrm>
        </p:spPr>
        <p:txBody>
          <a:bodyPr>
            <a:normAutofit/>
          </a:bodyPr>
          <a:lstStyle/>
          <a:p>
            <a:r>
              <a:rPr lang="es-ES" sz="4000" dirty="0" smtClean="0">
                <a:solidFill>
                  <a:srgbClr val="00B050"/>
                </a:solidFill>
              </a:rPr>
              <a:t>ARCHIVADOR VERTICAL DE GAVETAS</a:t>
            </a:r>
          </a:p>
          <a:p>
            <a:pPr algn="just"/>
            <a:endParaRPr lang="es-ES" sz="4000" dirty="0" smtClean="0"/>
          </a:p>
          <a:p>
            <a:pPr algn="just"/>
            <a:r>
              <a:rPr lang="es-ES" sz="4000" dirty="0" smtClean="0">
                <a:solidFill>
                  <a:srgbClr val="FF9933"/>
                </a:solidFill>
              </a:rPr>
              <a:t>Son de dos o tres gavetas, metálicos o de madera, con llave central para cerrar todas las gavetas y con carpeta colgante.</a:t>
            </a:r>
          </a:p>
          <a:p>
            <a:r>
              <a:rPr lang="es-ES" sz="4000" dirty="0" smtClean="0">
                <a:solidFill>
                  <a:srgbClr val="FF9933"/>
                </a:solidFill>
              </a:rPr>
              <a:t>Las carpetas se colocan sobre su lomo, una detrás de la otra con el borde que presenta la pestaña hacia arriba.</a:t>
            </a:r>
          </a:p>
          <a:p>
            <a:pPr marL="0" algn="just">
              <a:buNone/>
            </a:pPr>
            <a:endParaRPr lang="es-ES" sz="4000" dirty="0">
              <a:solidFill>
                <a:srgbClr val="FF0000"/>
              </a:solidFill>
            </a:endParaRP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10" descr="C:\Documents and Settings\MILENA\Mis documentos\Mis imágenes\FOLDORAMA.jpg"/>
          <p:cNvPicPr>
            <a:picLocks noChangeAspect="1" noChangeArrowheads="1"/>
          </p:cNvPicPr>
          <p:nvPr/>
        </p:nvPicPr>
        <p:blipFill>
          <a:blip r:embed="rId3"/>
          <a:srcRect/>
          <a:stretch>
            <a:fillRect/>
          </a:stretch>
        </p:blipFill>
        <p:spPr bwMode="auto">
          <a:xfrm>
            <a:off x="1500166" y="1000108"/>
            <a:ext cx="4786346" cy="5429288"/>
          </a:xfrm>
          <a:prstGeom prst="rect">
            <a:avLst/>
          </a:prstGeom>
          <a:noFill/>
        </p:spPr>
      </p:pic>
      <p:sp>
        <p:nvSpPr>
          <p:cNvPr id="3" name="2 Marcador de contenido"/>
          <p:cNvSpPr>
            <a:spLocks noGrp="1"/>
          </p:cNvSpPr>
          <p:nvPr>
            <p:ph idx="1"/>
          </p:nvPr>
        </p:nvSpPr>
        <p:spPr>
          <a:xfrm>
            <a:off x="285720" y="285728"/>
            <a:ext cx="8072494" cy="6286544"/>
          </a:xfrm>
        </p:spPr>
        <p:txBody>
          <a:bodyPr>
            <a:normAutofit/>
          </a:bodyPr>
          <a:lstStyle/>
          <a:p>
            <a:r>
              <a:rPr lang="es-ES" sz="3600" dirty="0" smtClean="0">
                <a:solidFill>
                  <a:srgbClr val="00B050"/>
                </a:solidFill>
              </a:rPr>
              <a:t>ARCHIVADOR VERTICAL O FOLDERAMA</a:t>
            </a:r>
          </a:p>
          <a:p>
            <a:pPr algn="just"/>
            <a:r>
              <a:rPr lang="es-ES" sz="4000" dirty="0" smtClean="0"/>
              <a:t>   </a:t>
            </a:r>
            <a:r>
              <a:rPr lang="es-ES" sz="4000" dirty="0" smtClean="0">
                <a:solidFill>
                  <a:srgbClr val="FF9933"/>
                </a:solidFill>
              </a:rPr>
              <a:t>Armario de metal con puertas corredizas.  Está dividido por tablillas verticales que reposan sobre los entrepaños.  Los rótulos deben escribirse y leerse, de abajo hacia arriba.</a:t>
            </a:r>
          </a:p>
          <a:p>
            <a:pPr marL="0" algn="just">
              <a:buNone/>
            </a:pPr>
            <a:endParaRPr lang="es-ES" sz="4000" dirty="0">
              <a:solidFill>
                <a:srgbClr val="FF0000"/>
              </a:solidFill>
            </a:endParaRP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9" descr="C:\Documents and Settings\MILENA\Mis documentos\Mis imágenes\ESTANTERIA.jpg"/>
          <p:cNvPicPr>
            <a:picLocks noChangeAspect="1" noChangeArrowheads="1"/>
          </p:cNvPicPr>
          <p:nvPr/>
        </p:nvPicPr>
        <p:blipFill>
          <a:blip r:embed="rId3"/>
          <a:srcRect/>
          <a:stretch>
            <a:fillRect/>
          </a:stretch>
        </p:blipFill>
        <p:spPr bwMode="auto">
          <a:xfrm>
            <a:off x="2786050" y="428604"/>
            <a:ext cx="4071966" cy="3357586"/>
          </a:xfrm>
          <a:prstGeom prst="rect">
            <a:avLst/>
          </a:prstGeom>
          <a:noFill/>
        </p:spPr>
      </p:pic>
      <p:pic>
        <p:nvPicPr>
          <p:cNvPr id="5" name="Picture 2" descr="C:\Documents and Settings\MILENA\Mis documentos\Mis imágenes\ARCHIVADOR RODANTE.jpg"/>
          <p:cNvPicPr>
            <a:picLocks noChangeAspect="1" noChangeArrowheads="1"/>
          </p:cNvPicPr>
          <p:nvPr/>
        </p:nvPicPr>
        <p:blipFill>
          <a:blip r:embed="rId4"/>
          <a:srcRect/>
          <a:stretch>
            <a:fillRect/>
          </a:stretch>
        </p:blipFill>
        <p:spPr bwMode="auto">
          <a:xfrm>
            <a:off x="357158" y="3857628"/>
            <a:ext cx="3357586" cy="2571768"/>
          </a:xfrm>
          <a:prstGeom prst="rect">
            <a:avLst/>
          </a:prstGeom>
          <a:noFill/>
        </p:spPr>
      </p:pic>
      <p:sp>
        <p:nvSpPr>
          <p:cNvPr id="3" name="2 Marcador de contenido"/>
          <p:cNvSpPr>
            <a:spLocks noGrp="1"/>
          </p:cNvSpPr>
          <p:nvPr>
            <p:ph idx="1"/>
          </p:nvPr>
        </p:nvSpPr>
        <p:spPr>
          <a:xfrm>
            <a:off x="285720" y="285728"/>
            <a:ext cx="8572560" cy="6286544"/>
          </a:xfrm>
        </p:spPr>
        <p:txBody>
          <a:bodyPr>
            <a:normAutofit/>
          </a:bodyPr>
          <a:lstStyle/>
          <a:p>
            <a:r>
              <a:rPr lang="es-ES" sz="4000" dirty="0" smtClean="0">
                <a:solidFill>
                  <a:srgbClr val="00B050"/>
                </a:solidFill>
              </a:rPr>
              <a:t>ESTANTERÍA ABIERTA</a:t>
            </a:r>
          </a:p>
          <a:p>
            <a:pPr algn="just"/>
            <a:r>
              <a:rPr lang="es-ES" sz="4000" dirty="0" smtClean="0">
                <a:solidFill>
                  <a:srgbClr val="FF0000"/>
                </a:solidFill>
              </a:rPr>
              <a:t>Puede ser metálica o de madera.  Se utiliza para bibliotecas y archivos pasivos.</a:t>
            </a:r>
          </a:p>
          <a:p>
            <a:pPr>
              <a:buNone/>
            </a:pPr>
            <a:r>
              <a:rPr lang="es-ES" sz="4000" dirty="0" smtClean="0"/>
              <a:t> </a:t>
            </a:r>
          </a:p>
          <a:p>
            <a:r>
              <a:rPr lang="es-ES" sz="4000" dirty="0" smtClean="0">
                <a:solidFill>
                  <a:srgbClr val="00B050"/>
                </a:solidFill>
              </a:rPr>
              <a:t>ARCHIVADOR ELECTRÓNICO RODANTE</a:t>
            </a:r>
          </a:p>
          <a:p>
            <a:pPr algn="just"/>
            <a:r>
              <a:rPr lang="es-ES" sz="4000" dirty="0" smtClean="0">
                <a:solidFill>
                  <a:srgbClr val="FF9933"/>
                </a:solidFill>
              </a:rPr>
              <a:t>Posee mecanismos electrónicos para el desplazamiento de los carros a la izquierda o a la derecha.</a:t>
            </a:r>
          </a:p>
          <a:p>
            <a:pPr marL="0" algn="just">
              <a:buNone/>
            </a:pPr>
            <a:endParaRPr lang="es-ES" sz="4000"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401080" cy="6286544"/>
          </a:xfrm>
        </p:spPr>
        <p:txBody>
          <a:bodyPr>
            <a:normAutofit/>
          </a:bodyPr>
          <a:lstStyle/>
          <a:p>
            <a:pPr marL="0" algn="just">
              <a:buNone/>
            </a:pPr>
            <a:r>
              <a:rPr lang="es-ES" sz="3600" dirty="0" smtClean="0"/>
              <a:t>Si su clasificación es alfabética, puede hacerse por:  </a:t>
            </a:r>
          </a:p>
          <a:p>
            <a:pPr marL="0" algn="just">
              <a:buNone/>
            </a:pPr>
            <a:r>
              <a:rPr lang="es-ES" sz="3600" dirty="0" smtClean="0"/>
              <a:t>El título				El tema o el asunto</a:t>
            </a:r>
          </a:p>
          <a:p>
            <a:pPr marL="0" algn="just">
              <a:buNone/>
            </a:pPr>
            <a:r>
              <a:rPr lang="es-ES" sz="3600" dirty="0" smtClean="0"/>
              <a:t>El lugar de origen 		La clase, etc.</a:t>
            </a:r>
          </a:p>
          <a:p>
            <a:pPr marL="0" algn="just">
              <a:buNone/>
            </a:pPr>
            <a:r>
              <a:rPr lang="es-ES" sz="3600" dirty="0" smtClean="0"/>
              <a:t>El sistema numérico se sugiere cuando el material es muy abundante.  Para controlar el contenido de la hemeroteca se utiliza el tarjetero.  Cuando la clasificación se hace por temas o asuntos, se aconseja la referencia cruzada.  </a:t>
            </a:r>
          </a:p>
          <a:p>
            <a:pPr marL="0" algn="just">
              <a:buNone/>
            </a:pPr>
            <a:endParaRPr lang="es-ES" sz="3600" dirty="0"/>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C:\Documents and Settings\MILENA\Mis documentos\Mis imágenes\carèta.jpg"/>
          <p:cNvPicPr>
            <a:picLocks noChangeAspect="1" noChangeArrowheads="1"/>
          </p:cNvPicPr>
          <p:nvPr/>
        </p:nvPicPr>
        <p:blipFill>
          <a:blip r:embed="rId3"/>
          <a:srcRect/>
          <a:stretch>
            <a:fillRect/>
          </a:stretch>
        </p:blipFill>
        <p:spPr bwMode="auto">
          <a:xfrm>
            <a:off x="714348" y="1071546"/>
            <a:ext cx="4357718" cy="5357850"/>
          </a:xfrm>
          <a:prstGeom prst="rect">
            <a:avLst/>
          </a:prstGeom>
          <a:noFill/>
        </p:spPr>
      </p:pic>
      <p:sp>
        <p:nvSpPr>
          <p:cNvPr id="3" name="2 Marcador de contenido"/>
          <p:cNvSpPr>
            <a:spLocks noGrp="1"/>
          </p:cNvSpPr>
          <p:nvPr>
            <p:ph idx="1"/>
          </p:nvPr>
        </p:nvSpPr>
        <p:spPr>
          <a:xfrm>
            <a:off x="285720" y="285728"/>
            <a:ext cx="8572560" cy="6286544"/>
          </a:xfrm>
        </p:spPr>
        <p:txBody>
          <a:bodyPr>
            <a:normAutofit lnSpcReduction="10000"/>
          </a:bodyPr>
          <a:lstStyle/>
          <a:p>
            <a:r>
              <a:rPr lang="es-ES" sz="4000" dirty="0" smtClean="0">
                <a:solidFill>
                  <a:srgbClr val="00B050"/>
                </a:solidFill>
              </a:rPr>
              <a:t>CARPETAS</a:t>
            </a:r>
          </a:p>
          <a:p>
            <a:pPr marL="0" algn="just">
              <a:buNone/>
            </a:pPr>
            <a:r>
              <a:rPr lang="es-ES" sz="4000" dirty="0" smtClean="0"/>
              <a:t>Son cubiertas de cartulina resistentes o de plástico.  Poseen grabados en el lomo para expandirse; a medida que se guardan los documentos, permite archivar hasta 100 hojas.</a:t>
            </a:r>
          </a:p>
          <a:p>
            <a:pPr algn="just">
              <a:buNone/>
            </a:pPr>
            <a:r>
              <a:rPr lang="es-ES" sz="4000" dirty="0" smtClean="0"/>
              <a:t>Existen carpetas con:</a:t>
            </a:r>
          </a:p>
          <a:p>
            <a:pPr algn="just">
              <a:buNone/>
            </a:pPr>
            <a:r>
              <a:rPr lang="es-ES" sz="4000" dirty="0" smtClean="0"/>
              <a:t>Pestaña plástica</a:t>
            </a:r>
          </a:p>
          <a:p>
            <a:pPr algn="just">
              <a:buNone/>
            </a:pPr>
            <a:r>
              <a:rPr lang="es-ES" sz="4000" dirty="0" smtClean="0"/>
              <a:t>Colgantes</a:t>
            </a:r>
          </a:p>
          <a:p>
            <a:pPr algn="just">
              <a:buNone/>
            </a:pPr>
            <a:r>
              <a:rPr lang="es-ES" sz="4000" dirty="0" smtClean="0"/>
              <a:t>Para archivo lateral</a:t>
            </a:r>
          </a:p>
          <a:p>
            <a:pPr marL="0" algn="just">
              <a:buNone/>
            </a:pPr>
            <a:endParaRPr lang="es-ES" sz="4000" dirty="0">
              <a:solidFill>
                <a:srgbClr val="FF0000"/>
              </a:solidFill>
            </a:endParaRPr>
          </a:p>
        </p:txBody>
      </p:sp>
      <p:pic>
        <p:nvPicPr>
          <p:cNvPr id="4" name="Picture 3" descr="C:\Documents and Settings\MILENA\Mis documentos\Mis imágenes\carpetas.jpg"/>
          <p:cNvPicPr>
            <a:picLocks noChangeAspect="1" noChangeArrowheads="1"/>
          </p:cNvPicPr>
          <p:nvPr/>
        </p:nvPicPr>
        <p:blipFill>
          <a:blip r:embed="rId4"/>
          <a:srcRect/>
          <a:stretch>
            <a:fillRect/>
          </a:stretch>
        </p:blipFill>
        <p:spPr bwMode="auto">
          <a:xfrm>
            <a:off x="5429256" y="3286124"/>
            <a:ext cx="2857520" cy="3143272"/>
          </a:xfrm>
          <a:prstGeom prst="rect">
            <a:avLst/>
          </a:prstGeom>
          <a:noFill/>
        </p:spPr>
      </p:pic>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fontScale="92500"/>
          </a:bodyPr>
          <a:lstStyle/>
          <a:p>
            <a:r>
              <a:rPr lang="es-ES" sz="4000" dirty="0" smtClean="0">
                <a:solidFill>
                  <a:srgbClr val="00B050"/>
                </a:solidFill>
              </a:rPr>
              <a:t>PESTAÑA</a:t>
            </a:r>
          </a:p>
          <a:p>
            <a:pPr algn="just"/>
            <a:r>
              <a:rPr lang="es-ES" sz="4000" dirty="0" smtClean="0"/>
              <a:t>Parte saliente y prolongada de la carpeta.  La pestaña puede ser del mismo material de la carpeta o de acetato transparente, fija o movible y en diferentes posiciones.</a:t>
            </a:r>
          </a:p>
          <a:p>
            <a:r>
              <a:rPr lang="es-ES" sz="4000" dirty="0" smtClean="0"/>
              <a:t> </a:t>
            </a:r>
          </a:p>
          <a:p>
            <a:r>
              <a:rPr lang="es-ES" sz="4000" dirty="0" smtClean="0">
                <a:solidFill>
                  <a:srgbClr val="00B050"/>
                </a:solidFill>
              </a:rPr>
              <a:t>LEGAJOS</a:t>
            </a:r>
          </a:p>
          <a:p>
            <a:pPr algn="just"/>
            <a:r>
              <a:rPr lang="es-ES" sz="4000" dirty="0" smtClean="0"/>
              <a:t>Son dos tapas de cartulina con gancho </a:t>
            </a:r>
            <a:r>
              <a:rPr lang="es-ES" sz="4000" dirty="0" err="1" smtClean="0"/>
              <a:t>legajador</a:t>
            </a:r>
            <a:r>
              <a:rPr lang="es-ES" sz="4000" dirty="0" smtClean="0"/>
              <a:t>, para guardarlos dentro de las carpetas.</a:t>
            </a:r>
          </a:p>
          <a:p>
            <a:pPr marL="0" algn="just">
              <a:buNone/>
            </a:pPr>
            <a:endParaRPr lang="es-ES" sz="4000" dirty="0">
              <a:solidFill>
                <a:srgbClr val="FF0000"/>
              </a:solidFill>
            </a:endParaRP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a:bodyPr>
          <a:lstStyle/>
          <a:p>
            <a:r>
              <a:rPr lang="es-ES" sz="4000" dirty="0" smtClean="0">
                <a:solidFill>
                  <a:srgbClr val="00B050"/>
                </a:solidFill>
              </a:rPr>
              <a:t>MARBETES</a:t>
            </a:r>
          </a:p>
          <a:p>
            <a:pPr algn="just"/>
            <a:r>
              <a:rPr lang="es-ES" sz="4000" dirty="0" smtClean="0"/>
              <a:t>Es la tira de cartulina o la cinta de papel engomado para los títulos de las carpetas.</a:t>
            </a:r>
          </a:p>
          <a:p>
            <a:pPr algn="just"/>
            <a:r>
              <a:rPr lang="es-ES" sz="4000" dirty="0" smtClean="0"/>
              <a:t>Se consiguen en tiras perforadas, adhesivas o en rollos continuos y en gran variedad de colores.</a:t>
            </a:r>
          </a:p>
          <a:p>
            <a:pPr marL="0" algn="just">
              <a:buNone/>
            </a:pPr>
            <a:endParaRPr lang="es-ES" sz="4000" dirty="0">
              <a:solidFill>
                <a:srgbClr val="FF0000"/>
              </a:solidFill>
            </a:endParaRP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4696" name="Picture 8" descr="C:\Documents and Settings\MILENA\Mis documentos\Mis imágenes\ARCHIVADOR.jpg"/>
          <p:cNvPicPr>
            <a:picLocks noChangeAspect="1" noChangeArrowheads="1"/>
          </p:cNvPicPr>
          <p:nvPr/>
        </p:nvPicPr>
        <p:blipFill>
          <a:blip r:embed="rId3"/>
          <a:srcRect/>
          <a:stretch>
            <a:fillRect/>
          </a:stretch>
        </p:blipFill>
        <p:spPr bwMode="auto">
          <a:xfrm>
            <a:off x="714348" y="357166"/>
            <a:ext cx="2286016" cy="3143272"/>
          </a:xfrm>
          <a:prstGeom prst="rect">
            <a:avLst/>
          </a:prstGeom>
          <a:noFill/>
        </p:spPr>
      </p:pic>
      <p:pic>
        <p:nvPicPr>
          <p:cNvPr id="114697" name="Picture 9" descr="C:\Documents and Settings\MILENA\Mis documentos\Mis imágenes\ESTANTERIA.jpg"/>
          <p:cNvPicPr>
            <a:picLocks noChangeAspect="1" noChangeArrowheads="1"/>
          </p:cNvPicPr>
          <p:nvPr/>
        </p:nvPicPr>
        <p:blipFill>
          <a:blip r:embed="rId4"/>
          <a:srcRect/>
          <a:stretch>
            <a:fillRect/>
          </a:stretch>
        </p:blipFill>
        <p:spPr bwMode="auto">
          <a:xfrm>
            <a:off x="500034" y="3643314"/>
            <a:ext cx="2357454" cy="2786082"/>
          </a:xfrm>
          <a:prstGeom prst="rect">
            <a:avLst/>
          </a:prstGeom>
          <a:noFill/>
        </p:spPr>
      </p:pic>
      <p:pic>
        <p:nvPicPr>
          <p:cNvPr id="114698" name="Picture 10" descr="C:\Documents and Settings\MILENA\Mis documentos\Mis imágenes\FOLDORAMA.jpg"/>
          <p:cNvPicPr>
            <a:picLocks noChangeAspect="1" noChangeArrowheads="1"/>
          </p:cNvPicPr>
          <p:nvPr/>
        </p:nvPicPr>
        <p:blipFill>
          <a:blip r:embed="rId5"/>
          <a:srcRect/>
          <a:stretch>
            <a:fillRect/>
          </a:stretch>
        </p:blipFill>
        <p:spPr bwMode="auto">
          <a:xfrm>
            <a:off x="6143636" y="285728"/>
            <a:ext cx="2190760" cy="3705243"/>
          </a:xfrm>
          <a:prstGeom prst="rect">
            <a:avLst/>
          </a:prstGeom>
          <a:noFill/>
        </p:spPr>
      </p:pic>
      <p:pic>
        <p:nvPicPr>
          <p:cNvPr id="1026" name="Picture 2" descr="C:\Documents and Settings\MILENA\Mis documentos\Mis imágenes\ARCHIVADOR RODANTE.jpg"/>
          <p:cNvPicPr>
            <a:picLocks noChangeAspect="1" noChangeArrowheads="1"/>
          </p:cNvPicPr>
          <p:nvPr/>
        </p:nvPicPr>
        <p:blipFill>
          <a:blip r:embed="rId6"/>
          <a:srcRect/>
          <a:stretch>
            <a:fillRect/>
          </a:stretch>
        </p:blipFill>
        <p:spPr bwMode="auto">
          <a:xfrm>
            <a:off x="6143636" y="3929066"/>
            <a:ext cx="2500330" cy="2571768"/>
          </a:xfrm>
          <a:prstGeom prst="rect">
            <a:avLst/>
          </a:prstGeom>
          <a:noFill/>
        </p:spPr>
      </p:pic>
      <p:pic>
        <p:nvPicPr>
          <p:cNvPr id="1027" name="Picture 3" descr="C:\Documents and Settings\MILENA\Mis documentos\Mis imágenes\carpetas.jpg"/>
          <p:cNvPicPr>
            <a:picLocks noChangeAspect="1" noChangeArrowheads="1"/>
          </p:cNvPicPr>
          <p:nvPr/>
        </p:nvPicPr>
        <p:blipFill>
          <a:blip r:embed="rId7"/>
          <a:srcRect/>
          <a:stretch>
            <a:fillRect/>
          </a:stretch>
        </p:blipFill>
        <p:spPr bwMode="auto">
          <a:xfrm>
            <a:off x="3714744" y="2643182"/>
            <a:ext cx="1928825" cy="2500329"/>
          </a:xfrm>
          <a:prstGeom prst="rect">
            <a:avLst/>
          </a:prstGeom>
          <a:noFill/>
        </p:spPr>
      </p:pic>
      <p:pic>
        <p:nvPicPr>
          <p:cNvPr id="1028" name="Picture 4" descr="C:\Documents and Settings\MILENA\Mis documentos\Mis imágenes\carèta.jpg"/>
          <p:cNvPicPr>
            <a:picLocks noChangeAspect="1" noChangeArrowheads="1"/>
          </p:cNvPicPr>
          <p:nvPr/>
        </p:nvPicPr>
        <p:blipFill>
          <a:blip r:embed="rId8"/>
          <a:srcRect/>
          <a:stretch>
            <a:fillRect/>
          </a:stretch>
        </p:blipFill>
        <p:spPr bwMode="auto">
          <a:xfrm>
            <a:off x="3786182" y="714356"/>
            <a:ext cx="1343027" cy="1714512"/>
          </a:xfrm>
          <a:prstGeom prst="rect">
            <a:avLst/>
          </a:prstGeom>
          <a:noFill/>
        </p:spPr>
      </p:pic>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572560" cy="6286544"/>
          </a:xfrm>
        </p:spPr>
        <p:txBody>
          <a:bodyPr>
            <a:normAutofit lnSpcReduction="10000"/>
          </a:bodyPr>
          <a:lstStyle/>
          <a:p>
            <a:pPr marL="0" algn="just"/>
            <a:r>
              <a:rPr lang="es-ES" sz="4400" b="1" dirty="0" smtClean="0">
                <a:solidFill>
                  <a:srgbClr val="FFFF00"/>
                </a:solidFill>
              </a:rPr>
              <a:t>Por muy alta que sea una colina siempre hay un sendero hacia su cima</a:t>
            </a:r>
            <a:r>
              <a:rPr lang="es-ES" sz="4400" dirty="0" smtClean="0">
                <a:solidFill>
                  <a:srgbClr val="FFFF00"/>
                </a:solidFill>
              </a:rPr>
              <a:t>.</a:t>
            </a:r>
          </a:p>
          <a:p>
            <a:pPr marL="0" algn="just"/>
            <a:r>
              <a:rPr lang="es-ES" sz="4400" dirty="0" smtClean="0">
                <a:solidFill>
                  <a:srgbClr val="0070C0"/>
                </a:solidFill>
              </a:rPr>
              <a:t>Tener éxito en la vida no es llegar a tener fama, sino a realizar aquello que realmente deseas.</a:t>
            </a:r>
          </a:p>
          <a:p>
            <a:pPr marL="0" algn="just"/>
            <a:r>
              <a:rPr lang="es-ES" sz="4400" dirty="0" smtClean="0">
                <a:solidFill>
                  <a:srgbClr val="FF0000"/>
                </a:solidFill>
              </a:rPr>
              <a:t>El éxito nunca llega solo; hay que trabajar arduamente para conseguirlo</a:t>
            </a:r>
            <a:r>
              <a:rPr lang="es-ES" sz="4000" dirty="0" smtClean="0"/>
              <a:t>.</a:t>
            </a:r>
            <a:endParaRPr lang="es-ES" sz="4000" dirty="0">
              <a:solidFill>
                <a:srgbClr val="FF0000"/>
              </a:solidFill>
            </a:endParaRP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1500174"/>
            <a:ext cx="6786610" cy="5072098"/>
          </a:xfrm>
        </p:spPr>
        <p:txBody>
          <a:bodyPr>
            <a:normAutofit/>
          </a:bodyPr>
          <a:lstStyle/>
          <a:p>
            <a:pPr marL="0" algn="just">
              <a:buNone/>
            </a:pPr>
            <a:endParaRPr lang="es-ES" sz="4000" dirty="0" smtClean="0">
              <a:solidFill>
                <a:srgbClr val="FF0000"/>
              </a:solidFill>
            </a:endParaRPr>
          </a:p>
          <a:p>
            <a:pPr marL="0" algn="just">
              <a:buNone/>
            </a:pPr>
            <a:endParaRPr lang="es-ES" sz="4000" dirty="0" smtClean="0">
              <a:solidFill>
                <a:srgbClr val="FF0000"/>
              </a:solidFill>
            </a:endParaRPr>
          </a:p>
          <a:p>
            <a:pPr marL="0" algn="just">
              <a:buNone/>
            </a:pPr>
            <a:endParaRPr lang="es-ES" sz="4000" dirty="0">
              <a:solidFill>
                <a:srgbClr val="FF0000"/>
              </a:solidFill>
            </a:endParaRPr>
          </a:p>
        </p:txBody>
      </p:sp>
      <p:sp>
        <p:nvSpPr>
          <p:cNvPr id="5" name="4 Rectángulo"/>
          <p:cNvSpPr/>
          <p:nvPr/>
        </p:nvSpPr>
        <p:spPr>
          <a:xfrm>
            <a:off x="0" y="0"/>
            <a:ext cx="9144000" cy="3170099"/>
          </a:xfrm>
          <a:prstGeom prst="rect">
            <a:avLst/>
          </a:prstGeom>
          <a:noFill/>
        </p:spPr>
        <p:txBody>
          <a:bodyPr wrap="square" lIns="91440" tIns="45720" rIns="91440" bIns="45720" anchor="ctr">
            <a:spAutoFit/>
            <a:scene3d>
              <a:camera prst="perspectiveContrastingLeftFacing"/>
              <a:lightRig rig="soft" dir="tl">
                <a:rot lat="0" lon="0" rev="0"/>
              </a:lightRig>
            </a:scene3d>
            <a:sp3d contourW="25400" prstMaterial="matte">
              <a:bevelT w="25400" h="55880" prst="artDeco"/>
              <a:contourClr>
                <a:schemeClr val="accent2">
                  <a:tint val="20000"/>
                </a:schemeClr>
              </a:contourClr>
            </a:sp3d>
          </a:bodyPr>
          <a:lstStyle/>
          <a:p>
            <a:pPr algn="ctr"/>
            <a:r>
              <a:rPr lang="es-ES" sz="20000" b="1" i="1" cap="none" spc="50" dirty="0" smtClean="0">
                <a:ln w="11430"/>
                <a:solidFill>
                  <a:srgbClr val="CC66FF"/>
                </a:solidFill>
                <a:effectLst>
                  <a:outerShdw blurRad="76200" dist="50800" dir="5400000" algn="tl" rotWithShape="0">
                    <a:srgbClr val="000000">
                      <a:alpha val="65000"/>
                    </a:srgbClr>
                  </a:outerShdw>
                </a:effectLst>
                <a:latin typeface="Bernard MT Condensed" pitchFamily="18" charset="0"/>
              </a:rPr>
              <a:t>GRACIAS</a:t>
            </a:r>
            <a:endParaRPr lang="es-ES" sz="20000" b="1" i="1" cap="none" spc="50" dirty="0">
              <a:ln w="11430"/>
              <a:solidFill>
                <a:srgbClr val="CC66FF"/>
              </a:solidFill>
              <a:effectLst>
                <a:outerShdw blurRad="76200" dist="50800" dir="5400000" algn="tl" rotWithShape="0">
                  <a:srgbClr val="000000">
                    <a:alpha val="65000"/>
                  </a:srgbClr>
                </a:outerShdw>
              </a:effectLst>
              <a:latin typeface="Bernard MT Condensed"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401080" cy="6286544"/>
          </a:xfrm>
        </p:spPr>
        <p:txBody>
          <a:bodyPr>
            <a:normAutofit/>
          </a:bodyPr>
          <a:lstStyle/>
          <a:p>
            <a:pPr marL="0" algn="just">
              <a:buNone/>
            </a:pPr>
            <a:r>
              <a:rPr lang="es-ES" sz="3600" dirty="0" smtClean="0">
                <a:solidFill>
                  <a:srgbClr val="FF0000"/>
                </a:solidFill>
              </a:rPr>
              <a:t>Mapoteca</a:t>
            </a:r>
            <a:r>
              <a:rPr lang="es-ES" sz="3600" dirty="0" smtClean="0"/>
              <a:t>:  Mueble </a:t>
            </a:r>
            <a:r>
              <a:rPr lang="es-CO" sz="3600" b="1" dirty="0" smtClean="0"/>
              <a:t>donde se archivan los mapas.  Puede ser horizontal, pero presenta dificultad para la consulta por la superposición de los documentos; para obviarla, se debe tener en cuenta la guía de consulta, en la cual aparecen numerados los mapas.  </a:t>
            </a:r>
            <a:endParaRPr lang="es-ES" sz="3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401080" cy="6286544"/>
          </a:xfrm>
        </p:spPr>
        <p:txBody>
          <a:bodyPr>
            <a:normAutofit/>
          </a:bodyPr>
          <a:lstStyle/>
          <a:p>
            <a:pPr marL="0" algn="just">
              <a:buNone/>
            </a:pPr>
            <a:r>
              <a:rPr lang="es-CO" sz="3600" b="1" dirty="0" smtClean="0"/>
              <a:t>También se acostumbra guardarlos enrollados y colocados en tubos de plástico o cartón, con tapa blanca en la cual se coloca el indicativo correspondiente, sea alfabético o numérico.  Los tubos pueden pintarse de diferentes colores para señalar, por ejemplo, los distintos continentes.  Generalmente, en los colegios se utilizan equipos de tipo suspendido y pueden se de pared o móviles.</a:t>
            </a:r>
            <a:endParaRPr lang="es-ES" sz="3600"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630</TotalTime>
  <Words>3050</Words>
  <Application>Microsoft Office PowerPoint</Application>
  <PresentationFormat>Presentación en pantalla (4:3)</PresentationFormat>
  <Paragraphs>413</Paragraphs>
  <Slides>75</Slides>
  <Notes>75</Notes>
  <HiddenSlides>0</HiddenSlides>
  <MMClips>0</MMClips>
  <ScaleCrop>false</ScaleCrop>
  <HeadingPairs>
    <vt:vector size="4" baseType="variant">
      <vt:variant>
        <vt:lpstr>Tema</vt:lpstr>
      </vt:variant>
      <vt:variant>
        <vt:i4>1</vt:i4>
      </vt:variant>
      <vt:variant>
        <vt:lpstr>Títulos de diapositiva</vt:lpstr>
      </vt:variant>
      <vt:variant>
        <vt:i4>75</vt:i4>
      </vt:variant>
    </vt:vector>
  </HeadingPairs>
  <TitlesOfParts>
    <vt:vector size="76"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CLASIFICACION DEL ARCHIVO</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Diapositiva 58</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vector>
  </TitlesOfParts>
  <Company>MILE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MILE</dc:creator>
  <cp:lastModifiedBy>MILE</cp:lastModifiedBy>
  <cp:revision>189</cp:revision>
  <dcterms:created xsi:type="dcterms:W3CDTF">2009-09-23T19:25:15Z</dcterms:created>
  <dcterms:modified xsi:type="dcterms:W3CDTF">2009-10-07T20:20:26Z</dcterms:modified>
</cp:coreProperties>
</file>