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3457-F621-421E-9908-30A910E389F4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1BB4F-C0D8-4D06-A5BD-F04F2B756C4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1BB4F-C0D8-4D06-A5BD-F04F2B756C4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048D4-46F1-44B4-91A6-A9203AB4A6B3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74C6-D469-4375-9464-5783DD11FE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ADMINISTRACION DOCUMENTAL</a:t>
            </a:r>
            <a:br>
              <a:rPr lang="es-ES" dirty="0" smtClean="0">
                <a:solidFill>
                  <a:srgbClr val="FF0000"/>
                </a:solidFill>
              </a:rPr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214974"/>
          </a:xfrm>
        </p:spPr>
        <p:txBody>
          <a:bodyPr/>
          <a:lstStyle/>
          <a:p>
            <a:pPr marL="0" algn="just">
              <a:buNone/>
            </a:pPr>
            <a:r>
              <a:rPr lang="es-ES" dirty="0" smtClean="0"/>
              <a:t>La Rama Judicial del Poder Público es uno de los sectores de la administración del Estado que produce una mayor cantidad de documentos.</a:t>
            </a:r>
          </a:p>
          <a:p>
            <a:pPr marL="0" algn="just">
              <a:buNone/>
            </a:pPr>
            <a:r>
              <a:rPr lang="es-ES" dirty="0" smtClean="0"/>
              <a:t> </a:t>
            </a:r>
          </a:p>
          <a:p>
            <a:pPr marL="0" algn="just">
              <a:buNone/>
            </a:pPr>
            <a:r>
              <a:rPr lang="es-ES" dirty="0" smtClean="0">
                <a:solidFill>
                  <a:srgbClr val="00B0F0"/>
                </a:solidFill>
              </a:rPr>
              <a:t>MARCO JURIDICO:  </a:t>
            </a:r>
            <a:r>
              <a:rPr lang="es-ES" dirty="0" smtClean="0"/>
              <a:t>La ley 594 del 14 de julio de 2000  “Por medio de la cual se dicta la ley general de archivos y se dictan otras disposiciones”, estable reglas y principios generales que regulan la función archivística del Estado. 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143668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es-ES" sz="3600" dirty="0" smtClean="0"/>
              <a:t>Según la finalidad que persiguen los documentos, se clasifican en:</a:t>
            </a:r>
          </a:p>
          <a:p>
            <a:pPr marL="0" algn="just">
              <a:buFont typeface="Arial" charset="0"/>
              <a:buChar char="•"/>
            </a:pPr>
            <a:r>
              <a:rPr lang="es-ES" sz="3600" dirty="0" smtClean="0">
                <a:solidFill>
                  <a:srgbClr val="FF0000"/>
                </a:solidFill>
              </a:rPr>
              <a:t>Documentos dispositivos</a:t>
            </a:r>
            <a:r>
              <a:rPr lang="es-ES" sz="3600" dirty="0" smtClean="0"/>
              <a:t>:  Son aquellos imparten normas de obligatorio cumplimiento.  Leyes, Decretos, Ordenanzas, Resoluciones, Acuerdos.</a:t>
            </a:r>
          </a:p>
          <a:p>
            <a:pPr marL="0" algn="just">
              <a:buFont typeface="Arial" charset="0"/>
              <a:buChar char="•"/>
            </a:pPr>
            <a:r>
              <a:rPr lang="es-ES" sz="3600" dirty="0" smtClean="0">
                <a:solidFill>
                  <a:srgbClr val="FF0000"/>
                </a:solidFill>
              </a:rPr>
              <a:t>Documentos informativos</a:t>
            </a:r>
            <a:r>
              <a:rPr lang="es-ES" sz="3600" dirty="0" smtClean="0"/>
              <a:t>:  Conforman la generalidad de los documentos dentro de una gestión administrativo.  Cartas, memorandos, circulares, presupuestos, programación. </a:t>
            </a:r>
            <a:endParaRPr lang="es-E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/>
          <a:lstStyle/>
          <a:p>
            <a:pPr marL="0" algn="just">
              <a:buNone/>
            </a:pPr>
            <a:r>
              <a:rPr lang="es-ES" sz="3600" dirty="0" smtClean="0"/>
              <a:t>Documentos testimoniales:  Son aquellos que sirven como prueba o testimonio.  Dan fe de que el hecho sucedió.  Balances anuales, contratos, propiedad del inmueble.  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357322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BASES </a:t>
            </a:r>
            <a:r>
              <a:rPr lang="es-ES" sz="4000" dirty="0" smtClean="0"/>
              <a:t>LEGALES  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(</a:t>
            </a:r>
            <a:r>
              <a:rPr lang="es-ES" sz="4000" dirty="0" smtClean="0"/>
              <a:t>LEGISLACION ARCHIVISTICA)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es-ES" dirty="0" smtClean="0"/>
              <a:t>La ley 57 de 1985.  Trata sobre reserva legal de los documentos de archivos públicos.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Decreto 1798 de 1990.  Por el cual se dictan normas sobre libros de comercio. 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Ley 80 de 1989.  Por la cual se crea el Archivo General de la Nación.  Para la preservación y conservación de la memoria cultural de nuestro país. 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07223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s-ES" sz="3600" dirty="0" smtClean="0"/>
              <a:t>Acuerdo 07 del 29 de junio de 1994.  Se adopta y se expide el Reglamento General de Archivos.  Suministra las pautas y principios que regulan la función archivística en las entidades oficiales.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/>
              <a:t>Art.  20  Constitución Política 1991.  Derecho de petición.  Toda persona tiene derecho de presentar peticiones.   </a:t>
            </a:r>
            <a:endParaRPr lang="es-E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07223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s-ES" sz="3600" dirty="0" smtClean="0"/>
              <a:t>Art 74 Constitución Política:  Acceso a los documentos públicos.  Todas las personas tienen derecho a acceder a los documentos públicos, salvo el caso que establezca la ley.  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/>
              <a:t>Art  54 Código de Comercio.  Deberes de los comerciantes.  “Dejar copia fiel de la correspondencia que dirija en relación con sus negocios”.  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/>
              <a:t> </a:t>
            </a:r>
            <a:endParaRPr lang="es-E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es-ES" sz="3400" dirty="0" smtClean="0"/>
              <a:t>Cuando una empresa decida microfilmar documentos, debe ceñirse a los dispuesto en los Decretos 2527 y 3354 de 1950 y 1954, respectivamente, y a la Resolución 316 de 1956.</a:t>
            </a:r>
          </a:p>
          <a:p>
            <a:pPr marL="0" algn="just">
              <a:buNone/>
            </a:pPr>
            <a:endParaRPr lang="es-ES" sz="3400" dirty="0" smtClean="0"/>
          </a:p>
          <a:p>
            <a:pPr marL="0" algn="just">
              <a:buNone/>
            </a:pPr>
            <a:r>
              <a:rPr lang="es-ES" sz="3400" dirty="0" smtClean="0"/>
              <a:t>La ley obliga a conservar la documentación, pero también la protege.  Los artículos 223 y 224 del Código de Procedimiento Penal, considera delito:  Destruir , suprimir , ocultar, total o parcialmente documentos y lo castiga así:  Con prisión de 2 a 10 años si la falta es cometida por un empleado oficial. Con prisión de 1 a 6 años si es particular.</a:t>
            </a:r>
          </a:p>
          <a:p>
            <a:pPr marL="0" algn="just">
              <a:buNone/>
            </a:pPr>
            <a:r>
              <a:rPr lang="es-ES" sz="3400" dirty="0" smtClean="0"/>
              <a:t>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00792"/>
          </a:xfrm>
        </p:spPr>
        <p:txBody>
          <a:bodyPr/>
          <a:lstStyle/>
          <a:p>
            <a:pPr marL="0" algn="just">
              <a:buNone/>
            </a:pPr>
            <a:r>
              <a:rPr lang="es-ES" dirty="0" smtClean="0"/>
              <a:t>Decreto 2620 del 23 de diciembre de 1963:  Tecnología de punta para el manejo de archivos y la información.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Decreto 1382 de 1995.  Por el cual se reglamenta la Ley 80 de 1989 y se ordena la trasferencia de la documentación histórica de los archivos de los organismos nacionales, al Archivo General de la Nación.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sz="4300" dirty="0" smtClean="0">
                <a:solidFill>
                  <a:srgbClr val="FF0000"/>
                </a:solidFill>
              </a:rPr>
              <a:t>OBJETIVOS DEL ARCHIVO</a:t>
            </a:r>
          </a:p>
          <a:p>
            <a:pPr algn="just">
              <a:buFont typeface="Arial" charset="0"/>
              <a:buChar char="•"/>
            </a:pPr>
            <a:r>
              <a:rPr lang="es-ES" sz="4000" dirty="0" smtClean="0"/>
              <a:t>Archivar, localizar y consultar en forma rápida, fácil y segura.</a:t>
            </a:r>
          </a:p>
          <a:p>
            <a:pPr algn="just">
              <a:buFont typeface="Arial" charset="0"/>
              <a:buChar char="•"/>
            </a:pPr>
            <a:endParaRPr lang="es-ES" sz="4000" dirty="0" smtClean="0"/>
          </a:p>
          <a:p>
            <a:pPr algn="just">
              <a:buFont typeface="Arial" charset="0"/>
              <a:buChar char="•"/>
            </a:pPr>
            <a:r>
              <a:rPr lang="es-ES" sz="4000" dirty="0" smtClean="0"/>
              <a:t>Conservar las fuentes históricas, haciendo la selección con base en normas bien estudiadas y cumpliendo la legislación pertinente, para realizar una política racional de eliminación.</a:t>
            </a:r>
          </a:p>
          <a:p>
            <a:pPr algn="just">
              <a:buFont typeface="Arial" charset="0"/>
              <a:buChar char="•"/>
            </a:pPr>
            <a:endParaRPr lang="es-ES" sz="4000" dirty="0" smtClean="0"/>
          </a:p>
          <a:p>
            <a:pPr algn="just">
              <a:buFont typeface="Arial" charset="0"/>
              <a:buChar char="•"/>
            </a:pPr>
            <a:r>
              <a:rPr lang="es-ES" sz="4000" dirty="0" smtClean="0"/>
              <a:t>Acelerar su guarda, controlar su atención y disponer de ellos inmediatamente para su consulta.</a:t>
            </a:r>
          </a:p>
          <a:p>
            <a:pPr algn="just">
              <a:buNone/>
            </a:pPr>
            <a:r>
              <a:rPr lang="es-ES" sz="4000" dirty="0" smtClean="0"/>
              <a:t> </a:t>
            </a:r>
            <a:endParaRPr lang="es-E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es-ES" sz="3700" dirty="0" smtClean="0"/>
              <a:t>Centralizar o descentralizar la correspondencia, de acuerdo con su carácter general o particular, y estandarizar los sistemas y procedimientos, coordinando el funcionamiento del archivo con la correspondencia. </a:t>
            </a:r>
          </a:p>
          <a:p>
            <a:pPr algn="just">
              <a:buFont typeface="Arial" charset="0"/>
              <a:buChar char="•"/>
            </a:pPr>
            <a:r>
              <a:rPr lang="es-ES" sz="3700" dirty="0" smtClean="0"/>
              <a:t>Entrenar y actualizar al personal dedicado a estas labores, para que funcione técnicamente y perduren los sistemas implantados.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Font typeface="Arial" charset="0"/>
              <a:buChar char="•"/>
            </a:pP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0" algn="just">
              <a:buFont typeface="Arial" charset="0"/>
              <a:buChar char="•"/>
            </a:pPr>
            <a:r>
              <a:rPr lang="es-ES" sz="3600" dirty="0" smtClean="0"/>
              <a:t>Registrar datos útiles y depurados para que sirvan a los ejecutivos en la toma de </a:t>
            </a:r>
            <a:r>
              <a:rPr lang="es-ES" sz="3600" dirty="0" smtClean="0"/>
              <a:t>decisiones.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Font typeface="Arial" charset="0"/>
              <a:buChar char="•"/>
            </a:pPr>
            <a:r>
              <a:rPr lang="es-ES" sz="3600" dirty="0" smtClean="0"/>
              <a:t>Evitar repeticiones innecesarias y, de esta manera, disminuir la duplicidad del trabajo y su costo, economizar espacio y lograr un acondicionamiento técnico del local. </a:t>
            </a:r>
          </a:p>
          <a:p>
            <a:pPr marL="0" algn="just">
              <a:buFont typeface="Arial" charset="0"/>
              <a:buChar char="•"/>
            </a:pPr>
            <a:endParaRPr lang="es-E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es-ES" sz="3600" dirty="0" smtClean="0">
                <a:solidFill>
                  <a:srgbClr val="FF0000"/>
                </a:solidFill>
              </a:rPr>
              <a:t>Artículo 21:  </a:t>
            </a:r>
            <a:r>
              <a:rPr lang="es-ES" sz="3600" dirty="0" smtClean="0"/>
              <a:t>Programas de Gestión Documental. </a:t>
            </a:r>
          </a:p>
          <a:p>
            <a:pPr marL="0" algn="just">
              <a:buNone/>
            </a:pPr>
            <a:r>
              <a:rPr lang="es-ES" sz="3600" dirty="0" smtClean="0"/>
              <a:t>Las entidades públicas deberán elaborar programas de gestión documental. 	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>
                <a:solidFill>
                  <a:srgbClr val="FF0000"/>
                </a:solidFill>
              </a:rPr>
              <a:t>Artículo 22</a:t>
            </a:r>
            <a:r>
              <a:rPr lang="es-ES" sz="3600" dirty="0" smtClean="0"/>
              <a:t>:  Procesos archivísticos.  La producción o recepción, la distribución, la consulta, la organización, la recuperación, y la disposición final de los documento		</a:t>
            </a:r>
            <a:endParaRPr lang="es-E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4000" dirty="0" smtClean="0">
                <a:solidFill>
                  <a:srgbClr val="FF0000"/>
                </a:solidFill>
              </a:rPr>
              <a:t>LOS ARCHIVOS ESPECIALES</a:t>
            </a:r>
            <a:endParaRPr lang="es-ES" sz="4000" dirty="0" smtClean="0">
              <a:solidFill>
                <a:srgbClr val="FF0000"/>
              </a:solidFill>
            </a:endParaRPr>
          </a:p>
          <a:p>
            <a:pPr marL="0" algn="just">
              <a:buNone/>
            </a:pPr>
            <a:r>
              <a:rPr lang="es-ES" sz="4000" dirty="0" err="1" smtClean="0">
                <a:solidFill>
                  <a:srgbClr val="00B050"/>
                </a:solidFill>
              </a:rPr>
              <a:t>Aspidoteca</a:t>
            </a:r>
            <a:r>
              <a:rPr lang="es-ES" sz="4000" dirty="0" smtClean="0"/>
              <a:t>:  Del griego </a:t>
            </a:r>
            <a:r>
              <a:rPr lang="es-ES" sz="4000" dirty="0" err="1" smtClean="0"/>
              <a:t>aspis</a:t>
            </a:r>
            <a:r>
              <a:rPr lang="es-ES" sz="4000" dirty="0" smtClean="0"/>
              <a:t>, idos: escudo, y </a:t>
            </a:r>
            <a:r>
              <a:rPr lang="es-ES" sz="4000" dirty="0" err="1" smtClean="0"/>
              <a:t>thekes</a:t>
            </a:r>
            <a:r>
              <a:rPr lang="es-ES" sz="4000" dirty="0" smtClean="0"/>
              <a:t>: caja, estuche.  Caja o estuche forrado, donde se guardan o coleccionan escudos.  </a:t>
            </a:r>
          </a:p>
          <a:p>
            <a:pPr marL="0" algn="just">
              <a:buNone/>
            </a:pPr>
            <a:endParaRPr lang="es-ES" sz="4000" dirty="0" smtClean="0"/>
          </a:p>
          <a:p>
            <a:pPr marL="0"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Biblioteca:</a:t>
            </a:r>
            <a:r>
              <a:rPr lang="es-ES" sz="4000" dirty="0" smtClean="0"/>
              <a:t>  Lugar público o privado donde se guardan libros, convenientemente ordenados para su lectura, consulta, investigación y para obtener informacion. </a:t>
            </a:r>
          </a:p>
          <a:p>
            <a:pPr algn="just">
              <a:buNone/>
            </a:pPr>
            <a:endParaRPr lang="es-E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143668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es-ES" dirty="0" smtClean="0"/>
              <a:t>Los libros se organizan en orden numérico con ficheros alfabéticos. Los grupos se clasifican así:</a:t>
            </a:r>
          </a:p>
          <a:p>
            <a:pPr marL="0" algn="just">
              <a:buNone/>
            </a:pPr>
            <a:r>
              <a:rPr lang="es-ES" dirty="0" smtClean="0"/>
              <a:t>0  Obras Generales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Filosofía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Religión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Ciencias sociales y derecho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Filosofía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Ciencias puras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Ciencias aplicadas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Bellas Artes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Literatura</a:t>
            </a:r>
          </a:p>
          <a:p>
            <a:pPr marL="171450" indent="-514350" algn="just">
              <a:buAutoNum type="arabicPlain"/>
            </a:pPr>
            <a:r>
              <a:rPr lang="es-ES" dirty="0" smtClean="0"/>
              <a:t>Historia y </a:t>
            </a:r>
            <a:r>
              <a:rPr lang="es-ES" dirty="0" err="1" smtClean="0"/>
              <a:t>Geografia</a:t>
            </a:r>
            <a:endParaRPr lang="es-ES" dirty="0" smtClean="0"/>
          </a:p>
          <a:p>
            <a:pPr marL="171450" indent="-514350" algn="just">
              <a:buAutoNum type="arabicPlain"/>
            </a:pPr>
            <a:endParaRPr lang="es-ES" dirty="0" smtClean="0"/>
          </a:p>
          <a:p>
            <a:pPr marL="171450" indent="-514350" algn="just">
              <a:buAutoNum type="arabicPlain"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s-ES" sz="3600" dirty="0" smtClean="0"/>
              <a:t>Cada uno de estos grupos se subdivide a su vez, hasta obtener un número destinado a una clasificación menor.  El método decimal puede llegar a tener cuatro, cinco o seis dígitos.  De ellos la primera división corresponde al grupo principal, la segunda, a la primera división; la tercera, a la segunda división, etc.  En las bibliotecas existen varios tipos de ficheros y los más usados son:  de autores, por materias y por títulos.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s-ES" dirty="0" smtClean="0"/>
              <a:t>Los volúmenes se encuentran en estantes adosados (arrimados)  a las paredes o colocados en forma lateral.  La ubicación de los libros debe hacerse en el lugar adecuado y que facilite su consecución en el acto.  Se debe marcar los armarios y anaqueles (tablas). 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err="1" smtClean="0"/>
              <a:t>Clisoteca</a:t>
            </a:r>
            <a:r>
              <a:rPr lang="es-ES" dirty="0" smtClean="0"/>
              <a:t>:  El clisé, conocido como cliché, es una plancha que representa algún gravado.   Al lugar donde se guardan los clisés se le denomina </a:t>
            </a:r>
            <a:r>
              <a:rPr lang="es-ES" dirty="0" err="1" smtClean="0"/>
              <a:t>clisoteca</a:t>
            </a:r>
            <a:r>
              <a:rPr lang="es-ES" dirty="0" smtClean="0"/>
              <a:t>.  Se pegan los impresos en cartulina, numerarlos consecutivamente y colocarlos en carpetas.  También en bandejas móviles, 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6000792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El recorte se puede efectuar de dos formas:</a:t>
            </a:r>
          </a:p>
          <a:p>
            <a:pPr marL="514350" indent="-514350" algn="just">
              <a:buAutoNum type="alphaLcParenR"/>
            </a:pPr>
            <a:r>
              <a:rPr lang="es-ES" dirty="0" smtClean="0"/>
              <a:t>Sin dañar la revista, sacando fotocopia</a:t>
            </a:r>
          </a:p>
          <a:p>
            <a:pPr marL="514350" indent="-514350" algn="just">
              <a:buAutoNum type="alphaLcParenR"/>
            </a:pPr>
            <a:r>
              <a:rPr lang="es-ES" dirty="0" smtClean="0"/>
              <a:t> </a:t>
            </a:r>
            <a:r>
              <a:rPr lang="es-ES" dirty="0" smtClean="0"/>
              <a:t>Recortando la revista o periódico.  Los recortes se pegan en hojas en álbumes de cartulina, cartón, plástico.</a:t>
            </a:r>
          </a:p>
          <a:p>
            <a:pPr marL="514350" indent="-514350" algn="just">
              <a:buNone/>
            </a:pPr>
            <a:endParaRPr lang="es-ES" dirty="0" smtClean="0"/>
          </a:p>
          <a:p>
            <a:pPr marL="514350" indent="-514350" algn="just">
              <a:buNone/>
            </a:pPr>
            <a:r>
              <a:rPr lang="es-ES" dirty="0" smtClean="0"/>
              <a:t> </a:t>
            </a:r>
          </a:p>
          <a:p>
            <a:pPr marL="514350" indent="-514350">
              <a:buAutoNum type="alphaLcParenR"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algn="just">
              <a:buNone/>
            </a:pPr>
            <a:r>
              <a:rPr lang="es-ES" sz="4000" dirty="0" smtClean="0">
                <a:solidFill>
                  <a:srgbClr val="00B050"/>
                </a:solidFill>
              </a:rPr>
              <a:t>Archivos para procesamiento de datos</a:t>
            </a:r>
            <a:r>
              <a:rPr lang="es-ES" sz="3600" dirty="0" smtClean="0"/>
              <a:t>:  El procesamiento de datos es un sistema para transferir automáticamente la informacion por medio de cintas de papel perforadas, tarjetas perforadas, cintas magnéticas, discos, disquetes, CD, memorias, etc.</a:t>
            </a:r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CLASIFICACION DEL ARCHIVO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14366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s-ES" sz="3600" dirty="0" smtClean="0">
                <a:solidFill>
                  <a:srgbClr val="FF0000"/>
                </a:solidFill>
              </a:rPr>
              <a:t>Artículo 23</a:t>
            </a:r>
            <a:r>
              <a:rPr lang="es-ES" sz="3600" dirty="0" smtClean="0"/>
              <a:t>:  Formación de archivos.  Se tiene en cuenta el ciclo vital de los documentos, los archivos se clasifican en:</a:t>
            </a:r>
          </a:p>
          <a:p>
            <a:pPr marL="0" algn="just">
              <a:buNone/>
            </a:pP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>
                <a:solidFill>
                  <a:srgbClr val="00B0F0"/>
                </a:solidFill>
              </a:rPr>
              <a:t>ARCHIVO DE GESTION:   </a:t>
            </a:r>
            <a:r>
              <a:rPr lang="es-ES" sz="3600" dirty="0" smtClean="0"/>
              <a:t>Comprende toda la documentación sometida a utilización y consulta administrativa para las oficinas productoras y personas.</a:t>
            </a:r>
          </a:p>
          <a:p>
            <a:pPr marL="0" algn="just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s-ES" sz="3600" dirty="0" smtClean="0">
                <a:solidFill>
                  <a:srgbClr val="00B0F0"/>
                </a:solidFill>
              </a:rPr>
              <a:t>ARCHIVO CENTRAL:  </a:t>
            </a:r>
            <a:r>
              <a:rPr lang="es-ES" sz="3600" dirty="0" smtClean="0"/>
              <a:t>En el que se agrupan documentos transferidos por los distintos archivos de gestión de la entidad, cuya consulta no es tan frecuente pero que siguen teniendo vigencia.  </a:t>
            </a:r>
          </a:p>
          <a:p>
            <a:pPr marL="0" algn="just">
              <a:buNone/>
            </a:pPr>
            <a:endParaRPr lang="es-ES" sz="3600" dirty="0" smtClean="0">
              <a:solidFill>
                <a:srgbClr val="00B0F0"/>
              </a:solidFill>
            </a:endParaRPr>
          </a:p>
          <a:p>
            <a:pPr marL="0" algn="just">
              <a:buNone/>
            </a:pPr>
            <a:r>
              <a:rPr lang="es-ES" sz="3600" dirty="0" smtClean="0">
                <a:solidFill>
                  <a:srgbClr val="00B0F0"/>
                </a:solidFill>
              </a:rPr>
              <a:t>ARCHIVO HISTORICO:  </a:t>
            </a:r>
            <a:r>
              <a:rPr lang="es-ES" sz="3600" dirty="0" smtClean="0"/>
              <a:t>Es aquel al que se transfieren desde el archivo central los documentos de archivo de conservación permanente. </a:t>
            </a:r>
          </a:p>
          <a:p>
            <a:pPr marL="0" algn="just">
              <a:buNone/>
            </a:pPr>
            <a:endParaRPr lang="es-ES" sz="36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s-E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00792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s-ES" dirty="0" smtClean="0"/>
              <a:t>Artículo 24:  Obligatoriedad de las tablas de retención.  Es obligatorio para las entidades del Estado elaborar y adoptar las respectivas tablas de </a:t>
            </a:r>
            <a:r>
              <a:rPr lang="es-ES" dirty="0" smtClean="0"/>
              <a:t>retención documental.</a:t>
            </a:r>
            <a:endParaRPr lang="es-ES" dirty="0" smtClean="0"/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Articulo 25:  De los documentos contables, notariales y otros.   El Ministerio de la Cultura a través del Archivo General de la </a:t>
            </a:r>
            <a:r>
              <a:rPr lang="es-ES" dirty="0" smtClean="0"/>
              <a:t>Nación, reglamenta el tiempo de retención documental, organización y conservación de las historias clínicas, historias laborales, documentos contables y notariales,  co</a:t>
            </a:r>
            <a:r>
              <a:rPr lang="es-ES" dirty="0" smtClean="0"/>
              <a:t>mo también las entidades privadas que presten servicios públicos.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 marL="0" algn="just">
              <a:buNone/>
            </a:pPr>
            <a:r>
              <a:rPr lang="es-ES" dirty="0" smtClean="0"/>
              <a:t>Artículo 26:  Inventario Documental. Es obligación de las entidades de la Administración Pública elaborar inventarios de los documentos que produzcan.  </a:t>
            </a:r>
          </a:p>
          <a:p>
            <a:pPr marL="0" algn="just">
              <a:buNone/>
            </a:pPr>
            <a:endParaRPr lang="es-ES" dirty="0" smtClean="0"/>
          </a:p>
          <a:p>
            <a:pPr marL="0" algn="just">
              <a:buNone/>
            </a:pPr>
            <a:r>
              <a:rPr lang="es-ES" dirty="0" smtClean="0"/>
              <a:t>El 95% de la documentación de los archivos judiciales es de carácter procesal.  El 5% es de carácter administrativo.  La información procesal se administra mediante una unidad archivística:  El  Expediente que se registra por el orden de radicación del proceso y el respectivo juzgado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Unidad Documental:  El Expediente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es-ES" sz="3600" dirty="0" smtClean="0"/>
              <a:t>Es la recopilación de la información calificada para la toma de decisiones, generalmente dentro de un proceso.  </a:t>
            </a:r>
            <a:endParaRPr lang="es-ES" sz="3600" dirty="0" smtClean="0"/>
          </a:p>
          <a:p>
            <a:pPr marL="0" algn="just">
              <a:buNone/>
            </a:pPr>
            <a:r>
              <a:rPr lang="es-ES" sz="3600" dirty="0" smtClean="0"/>
              <a:t>La calidad y prontitud de la decisión judicial tiene que ver con las normas procesales, y con la disponibilidad de la información que se da dentro de las diferentes etapas del proceso.</a:t>
            </a:r>
          </a:p>
          <a:p>
            <a:pPr marL="0" algn="just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es-ES" sz="3600" dirty="0" smtClean="0"/>
              <a:t>Los procedimientos instructivos y probatorios no son otra cosa que el acopio  (recolección)  técnico de información encaminada a demostrar ante la autoridad judicial, que se recopila en la unidad documental llamada expediente.</a:t>
            </a:r>
          </a:p>
          <a:p>
            <a:pPr marL="0" algn="just">
              <a:buNone/>
            </a:pPr>
            <a:r>
              <a:rPr lang="es-ES" sz="3600" dirty="0" smtClean="0"/>
              <a:t>Una vez cerrada la etapa de acopio de información, el tiempo disponible dentro de los términos judiciales se distribuye entre análisis de la información, solución y redacción de la decisión.</a:t>
            </a:r>
          </a:p>
          <a:p>
            <a:pPr marL="0" algn="just">
              <a:buNone/>
            </a:pPr>
            <a:r>
              <a:rPr lang="es-ES" sz="3600" dirty="0" smtClean="0"/>
              <a:t>   </a:t>
            </a:r>
            <a:endParaRPr lang="es-E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EL ARCHIVO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s-ES" sz="3600" dirty="0" smtClean="0"/>
              <a:t>Es el ordenamiento metódico y adecuado de documentos para su conservación y consulta, proporcionando información precisa, constituyéndose en la historia de toda la organización.</a:t>
            </a:r>
          </a:p>
          <a:p>
            <a:pPr marL="0" algn="just">
              <a:buNone/>
            </a:pPr>
            <a:r>
              <a:rPr lang="es-ES" sz="3600" dirty="0" smtClean="0"/>
              <a:t>Son documentos los escritos, los impresos, disquete, monedas, planos, fotografías, cintas radiofónicas, pinturas, esculturas, etc. </a:t>
            </a:r>
            <a:endParaRPr lang="es-E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1498</Words>
  <Application>Microsoft Office PowerPoint</Application>
  <PresentationFormat>Presentación en pantalla (4:3)</PresentationFormat>
  <Paragraphs>132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ADMINISTRACION DOCUMENTAL </vt:lpstr>
      <vt:lpstr>Diapositiva 2</vt:lpstr>
      <vt:lpstr>Diapositiva 3</vt:lpstr>
      <vt:lpstr>Diapositiva 4</vt:lpstr>
      <vt:lpstr>Diapositiva 5</vt:lpstr>
      <vt:lpstr>Diapositiva 6</vt:lpstr>
      <vt:lpstr>La Unidad Documental:  El Expediente</vt:lpstr>
      <vt:lpstr>Diapositiva 8</vt:lpstr>
      <vt:lpstr>EL ARCHIVO</vt:lpstr>
      <vt:lpstr>Diapositiva 10</vt:lpstr>
      <vt:lpstr>Diapositiva 11</vt:lpstr>
      <vt:lpstr> BASES LEGALES   (LEGISLACION ARCHIVISTICA)  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CLASIFICACION DEL ARCHIVO</vt:lpstr>
    </vt:vector>
  </TitlesOfParts>
  <Company>MILE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MILE</dc:creator>
  <cp:lastModifiedBy>MILE</cp:lastModifiedBy>
  <cp:revision>61</cp:revision>
  <dcterms:created xsi:type="dcterms:W3CDTF">2009-09-23T19:25:15Z</dcterms:created>
  <dcterms:modified xsi:type="dcterms:W3CDTF">2009-09-30T20:31:51Z</dcterms:modified>
</cp:coreProperties>
</file>